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2988" y="9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018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25203" y="965216"/>
            <a:ext cx="42162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원우수첩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자료로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026194"/>
              </p:ext>
            </p:extLst>
          </p:nvPr>
        </p:nvGraphicFramePr>
        <p:xfrm>
          <a:off x="191785" y="1217343"/>
          <a:ext cx="6474430" cy="555221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4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7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9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7207">
                  <a:extLst>
                    <a:ext uri="{9D8B030D-6E8A-4147-A177-3AD203B41FA5}">
                      <a16:colId xmlns:a16="http://schemas.microsoft.com/office/drawing/2014/main" val="644159943"/>
                    </a:ext>
                  </a:extLst>
                </a:gridCol>
                <a:gridCol w="920798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771289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</a:tblGrid>
              <a:tr h="251660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인</a:t>
                      </a:r>
                      <a:endParaRPr lang="en-US" altLang="ko-KR" sz="1100" b="1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적</a:t>
                      </a:r>
                      <a:endParaRPr lang="en-US" altLang="ko-KR" sz="1100" b="1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사</a:t>
                      </a:r>
                      <a:endParaRPr lang="en-US" altLang="ko-KR" sz="1100" b="1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항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성 명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dirty="0">
                          <a:latin typeface="+mn-ea"/>
                          <a:ea typeface="+mn-ea"/>
                        </a:rPr>
                        <a:t>한글</a:t>
                      </a:r>
                      <a:r>
                        <a:rPr lang="en-US" altLang="ko-KR" sz="800" b="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성 별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21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dirty="0">
                          <a:latin typeface="+mn-ea"/>
                          <a:ea typeface="+mn-ea"/>
                        </a:rPr>
                        <a:t>한문</a:t>
                      </a:r>
                      <a:r>
                        <a:rPr lang="en-US" altLang="ko-KR" sz="800" b="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생년월일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900" b="0" spc="-15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="0" spc="-15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주민증과 동일</a:t>
                      </a:r>
                      <a:r>
                        <a:rPr lang="en-US" altLang="ko-KR" sz="900" b="0" spc="-15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900" b="0" spc="-1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66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dirty="0" err="1">
                          <a:latin typeface="+mn-ea"/>
                          <a:ea typeface="+mn-ea"/>
                        </a:rPr>
                        <a:t>여권영문</a:t>
                      </a:r>
                      <a:r>
                        <a:rPr lang="en-US" altLang="ko-KR" sz="800" b="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취 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66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자택 주소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1000" b="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우     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ko-KR" sz="1000" b="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66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자택 전화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휴대폰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660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근</a:t>
                      </a:r>
                      <a:endParaRPr lang="en-US" altLang="ko-KR" sz="1100" b="1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무</a:t>
                      </a:r>
                      <a:endParaRPr lang="en-US" altLang="ko-KR" sz="1100" b="1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처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기 관 명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직   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66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u="none" strike="noStrike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주요 업종</a:t>
                      </a:r>
                      <a:endParaRPr lang="ko-KR" altLang="en-US" sz="1000" b="0" u="none" strike="noStrike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66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회사 주소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우        </a:t>
                      </a:r>
                      <a:r>
                        <a:rPr lang="en-US" altLang="ko-KR" sz="1000" b="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66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회사 전화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latin typeface="+mn-ea"/>
                          <a:ea typeface="+mn-ea"/>
                        </a:rPr>
                        <a:t>FAX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66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latin typeface="+mn-ea"/>
                          <a:ea typeface="+mn-ea"/>
                        </a:rPr>
                        <a:t>E-mail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홈페이지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66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담당 직원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성명</a:t>
                      </a:r>
                      <a:r>
                        <a:rPr lang="en-US" altLang="ko-KR" sz="1000" b="0" dirty="0">
                          <a:latin typeface="+mn-ea"/>
                          <a:ea typeface="+mn-ea"/>
                        </a:rPr>
                        <a:t>)          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직위</a:t>
                      </a:r>
                      <a:r>
                        <a:rPr lang="en-US" altLang="ko-KR" sz="1000" b="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spc="-150" dirty="0">
                          <a:latin typeface="+mn-ea"/>
                          <a:ea typeface="+mn-ea"/>
                        </a:rPr>
                        <a:t>담당자 </a:t>
                      </a:r>
                      <a:r>
                        <a:rPr lang="ko-KR" altLang="en-US" sz="1000" b="0" spc="-150" dirty="0" smtClean="0">
                          <a:latin typeface="+mn-ea"/>
                          <a:ea typeface="+mn-ea"/>
                        </a:rPr>
                        <a:t>연락처</a:t>
                      </a:r>
                      <a:endParaRPr lang="ko-KR" altLang="en-US" sz="1000" b="0" spc="-1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66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최종</a:t>
                      </a:r>
                      <a:endParaRPr lang="en-US" altLang="ko-KR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학력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기   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학교</a:t>
                      </a:r>
                      <a:r>
                        <a:rPr lang="en-US" altLang="ko-KR" sz="900" b="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="0" dirty="0" err="1">
                          <a:latin typeface="+mn-ea"/>
                          <a:ea typeface="+mn-ea"/>
                        </a:rPr>
                        <a:t>기관명</a:t>
                      </a:r>
                      <a:r>
                        <a:rPr lang="en-US" altLang="ko-KR" sz="900" b="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학위명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166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b="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66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b="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66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주요</a:t>
                      </a:r>
                      <a:endParaRPr lang="en-US" altLang="ko-KR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최고위경력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기   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기관명</a:t>
                      </a:r>
                      <a:r>
                        <a:rPr lang="en-US" altLang="ko-KR" sz="1000" b="0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b="0" dirty="0" err="1">
                          <a:latin typeface="+mn-ea"/>
                          <a:ea typeface="+mn-ea"/>
                        </a:rPr>
                        <a:t>과정명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부서 및 직위</a:t>
                      </a:r>
                      <a:r>
                        <a:rPr lang="en-US" altLang="ko-KR" sz="1000" b="0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직책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166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b="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16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b="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709915"/>
                  </a:ext>
                </a:extLst>
              </a:tr>
              <a:tr h="25166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b="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8807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자기</a:t>
                      </a:r>
                      <a:endParaRPr lang="en-US" altLang="ko-KR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소개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866393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394437" y="8176541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4500" y="9444840"/>
            <a:ext cx="3429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600" b="1" dirty="0">
                <a:latin typeface="+mn-ea"/>
                <a:ea typeface="+mn-ea"/>
              </a:rPr>
              <a:t>연세대학교 미래교육원 </a:t>
            </a:r>
            <a:r>
              <a:rPr lang="ko-KR" altLang="en-US" sz="1400" b="1" dirty="0">
                <a:latin typeface="+mn-ea"/>
                <a:ea typeface="+mn-ea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160168" y="8901726"/>
            <a:ext cx="24917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</a:t>
            </a: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월      일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2110700" y="9154131"/>
            <a:ext cx="1660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63630" y="9152791"/>
            <a:ext cx="94998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008723" y="302616"/>
            <a:ext cx="56451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/>
            <a:r>
              <a:rPr lang="ko-KR" altLang="en-US" b="1" dirty="0" err="1" smtClean="0">
                <a:latin typeface="+mn-ea"/>
                <a:ea typeface="+mn-ea"/>
              </a:rPr>
              <a:t>신한류</a:t>
            </a:r>
            <a:r>
              <a:rPr lang="ko-KR" altLang="en-US" b="1" dirty="0" smtClean="0">
                <a:latin typeface="+mn-ea"/>
                <a:ea typeface="+mn-ea"/>
              </a:rPr>
              <a:t> 메타버스 </a:t>
            </a:r>
            <a:r>
              <a:rPr lang="en-US" altLang="ko-KR" b="1" dirty="0" smtClean="0">
                <a:latin typeface="+mn-ea"/>
                <a:ea typeface="+mn-ea"/>
              </a:rPr>
              <a:t>CEO </a:t>
            </a:r>
            <a:r>
              <a:rPr lang="ko-KR" altLang="en-US" b="1" dirty="0" smtClean="0">
                <a:latin typeface="+mn-ea"/>
                <a:ea typeface="+mn-ea"/>
              </a:rPr>
              <a:t>포럼 입학원서</a:t>
            </a:r>
            <a:endParaRPr lang="ko-KR" altLang="en-US" b="1" dirty="0">
              <a:latin typeface="+mn-ea"/>
              <a:ea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25203" y="8066064"/>
            <a:ext cx="5241629" cy="752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</a:t>
            </a:r>
            <a:r>
              <a:rPr lang="ko-KR" altLang="en-US" sz="1100" spc="-150" dirty="0" err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신한류</a:t>
            </a:r>
            <a:r>
              <a:rPr lang="ko-KR" altLang="en-US" sz="1100" spc="-15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메타버스 최고위과정에 </a:t>
            </a:r>
            <a:r>
              <a:rPr lang="ko-KR" altLang="en-US" sz="1100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입학하고자 소정의 서류를 갖추어 지원하며</a:t>
            </a:r>
            <a:r>
              <a:rPr lang="en-US" altLang="ko-KR" sz="1100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r>
              <a:rPr lang="en-US" altLang="ko-KR" sz="1100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262471" y="196825"/>
            <a:ext cx="670698" cy="673249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925114"/>
              </p:ext>
            </p:extLst>
          </p:nvPr>
        </p:nvGraphicFramePr>
        <p:xfrm>
          <a:off x="191785" y="7082817"/>
          <a:ext cx="6474430" cy="6934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05070">
                  <a:extLst>
                    <a:ext uri="{9D8B030D-6E8A-4147-A177-3AD203B41FA5}">
                      <a16:colId xmlns:a16="http://schemas.microsoft.com/office/drawing/2014/main" val="924327330"/>
                    </a:ext>
                  </a:extLst>
                </a:gridCol>
                <a:gridCol w="1507524">
                  <a:extLst>
                    <a:ext uri="{9D8B030D-6E8A-4147-A177-3AD203B41FA5}">
                      <a16:colId xmlns:a16="http://schemas.microsoft.com/office/drawing/2014/main" val="3034995590"/>
                    </a:ext>
                  </a:extLst>
                </a:gridCol>
                <a:gridCol w="1186249">
                  <a:extLst>
                    <a:ext uri="{9D8B030D-6E8A-4147-A177-3AD203B41FA5}">
                      <a16:colId xmlns:a16="http://schemas.microsoft.com/office/drawing/2014/main" val="1574966877"/>
                    </a:ext>
                  </a:extLst>
                </a:gridCol>
                <a:gridCol w="2775587">
                  <a:extLst>
                    <a:ext uri="{9D8B030D-6E8A-4147-A177-3AD203B41FA5}">
                      <a16:colId xmlns:a16="http://schemas.microsoft.com/office/drawing/2014/main" val="3262807939"/>
                    </a:ext>
                  </a:extLst>
                </a:gridCol>
              </a:tblGrid>
              <a:tr h="29659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사업자등록번호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dirty="0"/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2828041646"/>
                  </a:ext>
                </a:extLst>
              </a:tr>
              <a:tr h="3085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담당자 성함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dirty="0"/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 smtClean="0"/>
                        <a:t>담당자 연락처</a:t>
                      </a:r>
                      <a:endParaRPr lang="ko-KR" altLang="en-US" sz="1100" b="1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dirty="0" smtClean="0"/>
                        <a:t>Tel)</a:t>
                      </a:r>
                      <a:br>
                        <a:rPr lang="en-US" altLang="ko-KR" sz="1000" dirty="0" smtClean="0"/>
                      </a:br>
                      <a:r>
                        <a:rPr lang="en-US" altLang="ko-KR" sz="1000" dirty="0" smtClean="0"/>
                        <a:t>E-mail)</a:t>
                      </a: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278163312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489" y="6807497"/>
            <a:ext cx="11560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75000"/>
                  </a:schemeClr>
                </a:solidFill>
              </a:rPr>
              <a:t>[</a:t>
            </a:r>
            <a:r>
              <a:rPr lang="ko-KR" altLang="en-US" sz="1100" b="1" smtClean="0">
                <a:solidFill>
                  <a:schemeClr val="accent5">
                    <a:lumMod val="75000"/>
                  </a:schemeClr>
                </a:solidFill>
              </a:rPr>
              <a:t>선택기</a:t>
            </a:r>
            <a:r>
              <a:rPr lang="ko-KR" altLang="en-US" sz="1100" b="1">
                <a:solidFill>
                  <a:schemeClr val="accent5">
                    <a:lumMod val="75000"/>
                  </a:schemeClr>
                </a:solidFill>
              </a:rPr>
              <a:t>재</a:t>
            </a:r>
            <a:r>
              <a:rPr lang="ko-KR" altLang="en-US" sz="1100" b="1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ko-KR" altLang="en-US" sz="1100" b="1" dirty="0" smtClean="0">
                <a:solidFill>
                  <a:schemeClr val="accent5">
                    <a:lumMod val="75000"/>
                  </a:schemeClr>
                </a:solidFill>
              </a:rPr>
              <a:t>항목</a:t>
            </a:r>
            <a:r>
              <a:rPr lang="en-US" altLang="ko-KR" sz="1100" b="1" dirty="0" smtClean="0">
                <a:solidFill>
                  <a:schemeClr val="accent5">
                    <a:lumMod val="75000"/>
                  </a:schemeClr>
                </a:solidFill>
              </a:rPr>
              <a:t>]</a:t>
            </a:r>
            <a:endParaRPr lang="ko-KR" altLang="en-US" sz="11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58332" y="7808720"/>
            <a:ext cx="50156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b="1" i="1" dirty="0" smtClean="0"/>
              <a:t>※ </a:t>
            </a:r>
            <a:r>
              <a:rPr lang="ko-KR" altLang="en-US" sz="900" b="1" i="1" dirty="0" smtClean="0"/>
              <a:t>계산서 발급을 요청하시는 경우</a:t>
            </a:r>
            <a:r>
              <a:rPr lang="en-US" altLang="ko-KR" sz="900" b="1" i="1" dirty="0" smtClean="0"/>
              <a:t>, </a:t>
            </a:r>
            <a:r>
              <a:rPr lang="ko-KR" altLang="en-US" sz="900" b="1" i="1" dirty="0" smtClean="0"/>
              <a:t>반드시 기재하여 </a:t>
            </a:r>
            <a:r>
              <a:rPr lang="ko-KR" altLang="en-US" sz="900" b="1" i="1" u="sng" dirty="0" smtClean="0"/>
              <a:t>사업자등록증 사본</a:t>
            </a:r>
            <a:r>
              <a:rPr lang="ko-KR" altLang="en-US" sz="900" b="1" i="1" dirty="0" smtClean="0"/>
              <a:t>과 함께 제출</a:t>
            </a:r>
            <a:endParaRPr lang="ko-KR" altLang="en-US" sz="900" b="1" i="1" dirty="0"/>
          </a:p>
        </p:txBody>
      </p:sp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532794"/>
              </p:ext>
            </p:extLst>
          </p:nvPr>
        </p:nvGraphicFramePr>
        <p:xfrm>
          <a:off x="683587" y="2092361"/>
          <a:ext cx="5465653" cy="16275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 err="1" smtClean="0">
                          <a:latin typeface="+mn-ea"/>
                          <a:ea typeface="+mn-ea"/>
                          <a:cs typeface="Malgun Gothic"/>
                        </a:rPr>
                        <a:t>기관명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 err="1" smtClean="0">
                          <a:latin typeface="+mn-ea"/>
                          <a:ea typeface="+mn-ea"/>
                          <a:cs typeface="Malgun Gothic"/>
                        </a:rPr>
                        <a:t>직</a:t>
                      </a:r>
                      <a:r>
                        <a:rPr sz="1000" spc="35" dirty="0" err="1" smtClean="0">
                          <a:latin typeface="+mn-ea"/>
                          <a:ea typeface="+mn-ea"/>
                          <a:cs typeface="Malgun Gothic"/>
                        </a:rPr>
                        <a:t>위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, </a:t>
                      </a:r>
                      <a:r>
                        <a:rPr lang="ko-KR" altLang="en-US" sz="1000" spc="0" dirty="0" smtClean="0">
                          <a:latin typeface="+mn-ea"/>
                          <a:ea typeface="+mn-ea"/>
                          <a:cs typeface="Malgun Gothic"/>
                        </a:rPr>
                        <a:t>주요 업종</a:t>
                      </a:r>
                      <a:r>
                        <a:rPr sz="1000" dirty="0" smtClean="0">
                          <a:latin typeface="+mn-ea"/>
                          <a:ea typeface="+mn-ea"/>
                          <a:cs typeface="Malgun Gothic"/>
                        </a:rPr>
                        <a:t>, </a:t>
                      </a:r>
                      <a:r>
                        <a:rPr sz="1000" spc="-35" dirty="0" err="1" smtClean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 smtClean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 err="1">
                          <a:latin typeface="+mn-ea"/>
                          <a:ea typeface="+mn-ea"/>
                          <a:cs typeface="Malgun Gothic"/>
                        </a:rPr>
                        <a:t>선발</a:t>
                      </a:r>
                      <a:r>
                        <a:rPr sz="1000" spc="10" dirty="0" smtClean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lang="en-US" sz="1000" spc="10" baseline="0" dirty="0" smtClean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 err="1" smtClean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  <a:endParaRPr sz="1000" spc="-15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  <a:t/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/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/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/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 smtClean="0">
                          <a:latin typeface="+mn-ea"/>
                          <a:ea typeface="+mn-ea"/>
                          <a:cs typeface="Malgun Gothic"/>
                        </a:rPr>
                        <a:t>자기소개</a:t>
                      </a:r>
                      <a:r>
                        <a:rPr lang="en-US" sz="1000" spc="-10" dirty="0" smtClean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lang="en-US" sz="1000" spc="-10" baseline="0" dirty="0" smtClean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lang="ko-KR" altLang="en-US" sz="1000" spc="-10" baseline="0" dirty="0" smtClean="0">
                          <a:latin typeface="+mn-ea"/>
                          <a:ea typeface="+mn-ea"/>
                          <a:cs typeface="Malgun Gothic"/>
                        </a:rPr>
                        <a:t>사업자등록번호</a:t>
                      </a:r>
                      <a:r>
                        <a:rPr lang="en-US" altLang="ko-KR" sz="1000" spc="-10" baseline="0" dirty="0" smtClean="0">
                          <a:latin typeface="+mn-ea"/>
                          <a:ea typeface="+mn-ea"/>
                          <a:cs typeface="Malgun Gothic"/>
                        </a:rPr>
                        <a:t>, </a:t>
                      </a:r>
                      <a:r>
                        <a:rPr lang="ko-KR" altLang="en-US" sz="1000" spc="-10" baseline="0" dirty="0" smtClean="0">
                          <a:latin typeface="+mn-ea"/>
                          <a:ea typeface="+mn-ea"/>
                          <a:cs typeface="Malgun Gothic"/>
                        </a:rPr>
                        <a:t>사업자등록증 사본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982834"/>
              </p:ext>
            </p:extLst>
          </p:nvPr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</a:t>
                      </a:r>
                      <a:r>
                        <a:rPr sz="1000" dirty="0" err="1">
                          <a:latin typeface="Malgun Gothic"/>
                          <a:cs typeface="Malgun Gothic"/>
                        </a:rPr>
                        <a:t>직위</a:t>
                      </a:r>
                      <a:r>
                        <a:rPr sz="1000" dirty="0" smtClean="0">
                          <a:latin typeface="Malgun Gothic"/>
                          <a:cs typeface="Malgun Gothic"/>
                        </a:rPr>
                        <a:t>,</a:t>
                      </a:r>
                      <a:r>
                        <a:rPr lang="en-US" sz="1000" baseline="0" dirty="0" smtClean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Malgun Gothic"/>
                          <a:cs typeface="Malgun Gothic"/>
                        </a:rPr>
                        <a:t>주요 업종</a:t>
                      </a:r>
                      <a:r>
                        <a:rPr sz="1000" spc="-30" dirty="0" smtClean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 err="1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 err="1" smtClean="0">
                          <a:latin typeface="Malgun Gothic"/>
                          <a:cs typeface="Malgun Gothic"/>
                        </a:rPr>
                        <a:t>전화번호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 dirty="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502</TotalTime>
  <Words>548</Words>
  <Application>Microsoft Office PowerPoint</Application>
  <PresentationFormat>A4 용지(210x297mm)</PresentationFormat>
  <Paragraphs>111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Malgun Gothic</vt:lpstr>
      <vt:lpstr>Malgun Gothic</vt:lpstr>
      <vt:lpstr>Arial</vt:lpstr>
      <vt:lpstr>Calibri</vt:lpstr>
      <vt:lpstr>Calibri Light</vt:lpstr>
      <vt:lpstr>Times New Roman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78</cp:revision>
  <dcterms:created xsi:type="dcterms:W3CDTF">2016-07-12T08:49:40Z</dcterms:created>
  <dcterms:modified xsi:type="dcterms:W3CDTF">2021-11-10T04:35:09Z</dcterms:modified>
</cp:coreProperties>
</file>