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12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87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7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2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8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17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1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18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8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00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336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548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C22BD-E676-45AC-9B87-F3A5C309FD77}" type="datetimeFigureOut">
              <a:rPr lang="ko-KR" altLang="en-US" smtClean="0"/>
              <a:t>2022-12-09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7A75-2026-482B-AB12-585ADC3B60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67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5864" y="1961045"/>
            <a:ext cx="6229236" cy="727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1.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귀 사의 일익 번창하심과 귀하의 건승을 기원합니다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         2.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신명 궁서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미래교육원에서는 기업경영을 순조롭게 관리하기 위해서는 세무조사 리스크를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선제적으로 예방하고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지속 가능한 기업 경영 가치를 최대한 끌어올리는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것이 무엇보다 중요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하기에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개설합니다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과정은 연세대학교 최고의 교수진을 비롯하여 국내 최고의 외부 전문가를 중심으로 구성된 최상의 커리큘럼을 준비하였습니다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4.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이에 연세대학교 미래교육원에서는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귀하를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『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 세무 경영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과정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』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신입 원우로 정중히 모시고자 다음과 같이 안내해 드리오니 많은 관심과 참여 있으시기 바랍니다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모집기간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까지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(*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조기 마감될 수 있습니다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제출서류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입학지원서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사업자등록증 또는 재직증명서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전형방법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서류전형 후 개별 통보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</a:t>
            </a:r>
            <a:r>
              <a:rPr lang="ko-KR" altLang="en-US" sz="1200" dirty="0">
                <a:latin typeface="맑은 고딕" pitchFamily="50" charset="-127"/>
              </a:rPr>
              <a:t>라</a:t>
            </a:r>
            <a:r>
              <a:rPr lang="en-US" altLang="ko-KR" sz="1200" dirty="0">
                <a:latin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</a:rPr>
              <a:t>입 학 식  </a:t>
            </a:r>
            <a:r>
              <a:rPr lang="en-US" altLang="ko-KR" sz="1200" dirty="0">
                <a:latin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</a:rPr>
              <a:t>3</a:t>
            </a:r>
            <a:r>
              <a:rPr lang="ko-KR" altLang="en-US" sz="1200" dirty="0">
                <a:latin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</a:rPr>
              <a:t>22</a:t>
            </a:r>
            <a:r>
              <a:rPr lang="ko-KR" altLang="en-US" sz="1200" dirty="0">
                <a:latin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마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본 강 의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29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~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8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      (</a:t>
            </a:r>
            <a:r>
              <a:rPr lang="ko-KR" altLang="en-US" sz="1200" b="1" u="sng" dirty="0">
                <a:latin typeface="맑은 고딕" pitchFamily="50" charset="-127"/>
                <a:ea typeface="맑은 고딕" pitchFamily="50" charset="-127"/>
              </a:rPr>
              <a:t>매주 수요일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17:30 ~ 21:10,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석식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spc="-15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 료 식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2023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합동수료식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관계로 </a:t>
            </a:r>
            <a:r>
              <a:rPr lang="ko-KR" altLang="en-US" sz="1050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수료식만 월요일에 진행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사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 육 비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6,900,000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원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수업료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운영경비 포함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/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연수비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         아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교육장소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연세대학교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미우관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최고위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강의실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신촌캠퍼스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endParaRPr lang="en-US" altLang="ko-KR" sz="1000" dirty="0">
              <a:latin typeface="맑은 고딕" pitchFamily="50" charset="-127"/>
              <a:ea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ko-KR" altLang="en-US" sz="1200" dirty="0">
                <a:latin typeface="맑은 고딕" pitchFamily="50" charset="-127"/>
              </a:rPr>
              <a:t>          </a:t>
            </a:r>
            <a:r>
              <a:rPr lang="ko-KR" altLang="en-US" sz="1200" dirty="0" err="1">
                <a:latin typeface="맑은 고딕" pitchFamily="50" charset="-127"/>
              </a:rPr>
              <a:t>붙</a:t>
            </a:r>
            <a:r>
              <a:rPr lang="ko-KR" altLang="en-US" sz="1200" dirty="0">
                <a:latin typeface="맑은 고딕" pitchFamily="50" charset="-127"/>
              </a:rPr>
              <a:t>   임</a:t>
            </a:r>
            <a:r>
              <a:rPr lang="en-US" altLang="ko-KR" sz="1200" dirty="0">
                <a:latin typeface="맑은 고딕" pitchFamily="50" charset="-127"/>
              </a:rPr>
              <a:t>    1. </a:t>
            </a:r>
            <a:r>
              <a:rPr lang="ko-KR" altLang="en-US" sz="1200" dirty="0">
                <a:latin typeface="맑은 고딕" pitchFamily="50" charset="-127"/>
              </a:rPr>
              <a:t>입학안내서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  <a:endParaRPr lang="ko-KR" altLang="en-US" sz="1200" dirty="0">
              <a:latin typeface="맑은 고딕" pitchFamily="50" charset="-127"/>
            </a:endParaRP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</a:rPr>
              <a:t>                       2. </a:t>
            </a:r>
            <a:r>
              <a:rPr lang="ko-KR" altLang="en-US" sz="1200" dirty="0">
                <a:latin typeface="맑은 고딕" pitchFamily="50" charset="-127"/>
              </a:rPr>
              <a:t>입학원서 </a:t>
            </a:r>
            <a:r>
              <a:rPr lang="en-US" altLang="ko-KR" sz="1200" dirty="0">
                <a:latin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</a:rPr>
              <a:t>.</a:t>
            </a:r>
          </a:p>
          <a:p>
            <a:pPr latinLnBrk="1">
              <a:lnSpc>
                <a:spcPct val="150000"/>
              </a:lnSpc>
              <a:tabLst>
                <a:tab pos="666750" algn="l"/>
                <a:tab pos="1524000" algn="l"/>
                <a:tab pos="2762250" algn="l"/>
              </a:tabLst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                    3.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개인정보수집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이용동의서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dirty="0">
              <a:latin typeface="맑은 고딕" pitchFamily="50" charset="-127"/>
            </a:endParaRPr>
          </a:p>
        </p:txBody>
      </p:sp>
      <p:pic>
        <p:nvPicPr>
          <p:cNvPr id="4" name="그림 8" descr="연세대로고_symbol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49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263" y="977900"/>
            <a:ext cx="657041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수신자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기업 세무 조사 관련 전략 수립 및 대응 방안에 관심이 있으신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CEO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및 임원 등</a:t>
            </a:r>
          </a:p>
          <a:p>
            <a:pPr>
              <a:spcBef>
                <a:spcPct val="50000"/>
              </a:spcBef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  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   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입학 안내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030413" y="266700"/>
            <a:ext cx="2774950" cy="46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eaLnBrk="1" latinLnBrk="1" hangingPunct="1">
              <a:lnSpc>
                <a:spcPct val="80000"/>
              </a:lnSpc>
              <a:spcBef>
                <a:spcPct val="50000"/>
              </a:spcBef>
            </a:pPr>
            <a:r>
              <a:rPr lang="ko-KR" altLang="en-US" sz="30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연세대학교</a:t>
            </a:r>
            <a:endParaRPr lang="en-US" altLang="ko-KR" sz="3000" dirty="0">
              <a:latin typeface="연세제목체" panose="02030504000101010101" pitchFamily="18" charset="-127"/>
              <a:ea typeface="연세제목체" panose="02030504000101010101" pitchFamily="18" charset="-127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0" y="1855788"/>
            <a:ext cx="6858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908844" y="7235059"/>
            <a:ext cx="5581650" cy="709896"/>
          </a:xfrm>
          <a:prstGeom prst="rect">
            <a:avLst/>
          </a:prstGeom>
          <a:solidFill>
            <a:srgbClr val="C0C0C0"/>
          </a:solidFill>
          <a:ln w="12700" cap="rnd" algn="ctr">
            <a:noFill/>
            <a:round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■ 문의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연세대학교 세무 경영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과정 운영본부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Tel :  02-2123-3826    Fax : 02-2123-8664    E-mail :  yuceo@yonsei.ac.kr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CF91CCA-3BFC-4D22-8DC3-8F634410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83" y="9252570"/>
            <a:ext cx="4248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kumimoji="0" lang="ko-KR" altLang="en-US" sz="22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7319355-E0E4-42E6-8394-FE74B97C4E5B}"/>
              </a:ext>
            </a:extLst>
          </p:cNvPr>
          <p:cNvSpPr/>
          <p:nvPr/>
        </p:nvSpPr>
        <p:spPr>
          <a:xfrm>
            <a:off x="4586331" y="9364667"/>
            <a:ext cx="1017639" cy="2191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</a:rPr>
              <a:t>직 인 생 </a:t>
            </a:r>
            <a:r>
              <a:rPr lang="ko-KR" altLang="en-US" sz="1300" dirty="0" err="1">
                <a:solidFill>
                  <a:schemeClr val="tx1"/>
                </a:solidFill>
              </a:rPr>
              <a:t>략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31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141288" y="38674"/>
            <a:ext cx="6580187" cy="9770344"/>
          </a:xfrm>
          <a:prstGeom prst="roundRect">
            <a:avLst>
              <a:gd name="adj" fmla="val 553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42875" y="812651"/>
            <a:ext cx="42162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기재하신 내용은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원우수첩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자료로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사용되오니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정확히 작성해 주십시오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075670"/>
              </p:ext>
            </p:extLst>
          </p:nvPr>
        </p:nvGraphicFramePr>
        <p:xfrm>
          <a:off x="214313" y="1070691"/>
          <a:ext cx="6439311" cy="70746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586">
                  <a:extLst>
                    <a:ext uri="{9D8B030D-6E8A-4147-A177-3AD203B41FA5}">
                      <a16:colId xmlns:a16="http://schemas.microsoft.com/office/drawing/2014/main" val="583297922"/>
                    </a:ext>
                  </a:extLst>
                </a:gridCol>
                <a:gridCol w="512506">
                  <a:extLst>
                    <a:ext uri="{9D8B030D-6E8A-4147-A177-3AD203B41FA5}">
                      <a16:colId xmlns:a16="http://schemas.microsoft.com/office/drawing/2014/main" val="2905861876"/>
                    </a:ext>
                  </a:extLst>
                </a:gridCol>
                <a:gridCol w="4055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8">
                  <a:extLst>
                    <a:ext uri="{9D8B030D-6E8A-4147-A177-3AD203B41FA5}">
                      <a16:colId xmlns:a16="http://schemas.microsoft.com/office/drawing/2014/main" val="1517595411"/>
                    </a:ext>
                  </a:extLst>
                </a:gridCol>
                <a:gridCol w="6252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84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인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적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항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성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한글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성 별</a:t>
                      </a: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</a:t>
                      </a:r>
                    </a:p>
                  </a:txBody>
                  <a:tcPr marL="91421" marR="91421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</a:t>
                      </a: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한문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주민증과 동일</a:t>
                      </a:r>
                      <a:r>
                        <a:rPr lang="en-US" altLang="ko-KR" sz="1000" b="0" spc="-15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 err="1">
                          <a:latin typeface="맑은 고딕" pitchFamily="50" charset="-127"/>
                          <a:ea typeface="맑은 고딕" pitchFamily="50" charset="-127"/>
                        </a:rPr>
                        <a:t>여권영문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취 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골프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핸디</a:t>
                      </a:r>
                      <a:r>
                        <a:rPr lang="en-US" altLang="ko-KR" sz="11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우       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자택 전화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휴대폰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44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근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  <a:endParaRPr lang="en-US" altLang="ko-KR" sz="13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latin typeface="맑은 고딕" pitchFamily="50" charset="-127"/>
                          <a:ea typeface="맑은 고딕" pitchFamily="50" charset="-127"/>
                        </a:rPr>
                        <a:t>처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관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직   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업종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 err="1">
                          <a:latin typeface="맑은 고딕" pitchFamily="50" charset="-127"/>
                          <a:ea typeface="맑은 고딕" pitchFamily="50" charset="-127"/>
                        </a:rPr>
                        <a:t>주요생산품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매출액</a:t>
                      </a:r>
                      <a:r>
                        <a:rPr lang="en-US" altLang="ko-KR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자본금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4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회사 주소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우       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회사 전화</a:t>
                      </a: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FAX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담당직원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성명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          </a:t>
                      </a:r>
                      <a:r>
                        <a:rPr lang="ko-KR" altLang="en-US" sz="1000" dirty="0">
                          <a:latin typeface="맑은 고딕" pitchFamily="50" charset="-127"/>
                          <a:ea typeface="맑은 고딕" pitchFamily="50" charset="-127"/>
                        </a:rPr>
                        <a:t>직위</a:t>
                      </a:r>
                      <a:r>
                        <a:rPr lang="en-US" altLang="ko-KR" sz="10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spc="-150" dirty="0">
                          <a:latin typeface="맑은 고딕" pitchFamily="50" charset="-127"/>
                          <a:ea typeface="맑은 고딕" pitchFamily="50" charset="-127"/>
                        </a:rPr>
                        <a:t>담당자 연락처</a:t>
                      </a:r>
                      <a:endParaRPr lang="ko-KR" altLang="en-US" sz="1100" b="1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44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요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력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기관명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부서 및 직위</a:t>
                      </a:r>
                      <a:endParaRPr lang="ko-KR" altLang="en-US" dirty="0"/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0843"/>
                  </a:ext>
                </a:extLst>
              </a:tr>
              <a:tr h="3432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4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최고위과정</a:t>
                      </a:r>
                      <a:endParaRPr lang="en-US" altLang="ko-KR" sz="13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경력</a:t>
                      </a: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기   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latin typeface="맑은 고딕" pitchFamily="50" charset="-127"/>
                          <a:ea typeface="맑은 고딕" pitchFamily="50" charset="-127"/>
                        </a:rPr>
                        <a:t>과정명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학교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주요 직책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64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28575" cmpd="sng">
                      <a:solidFill>
                        <a:srgbClr val="800000"/>
                      </a:solidFill>
                      <a:prstDash val="soli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~      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44"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귀하께서 본 과정을 알게 된 경로를 체크해 주십시오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중복 가능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rgbClr val="800000"/>
                        </a:solidFill>
                        <a:latin typeface="고려대학교M" panose="02020603020101020101" pitchFamily="18" charset="-127"/>
                        <a:ea typeface="고려대학교M" panose="0202060302010102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81827">
                <a:tc gridSpan="8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신문광고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메일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문자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홈페이지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안내장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     </a:t>
                      </a:r>
                      <a:r>
                        <a:rPr lang="ko-KR" altLang="en-US" sz="1200" dirty="0">
                          <a:latin typeface="맑은 고딕" pitchFamily="50" charset="-127"/>
                          <a:ea typeface="맑은 고딕" pitchFamily="50" charset="-127"/>
                        </a:rPr>
                        <a:t>지인 추천</a:t>
                      </a:r>
                      <a:r>
                        <a:rPr lang="en-US" altLang="ko-KR" sz="1200" dirty="0">
                          <a:latin typeface="맑은 고딕" pitchFamily="50" charset="-127"/>
                          <a:ea typeface="맑은 고딕" pitchFamily="50" charset="-127"/>
                        </a:rPr>
                        <a:t>(     )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추천인 성명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직장명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                </a:t>
                      </a:r>
                      <a:r>
                        <a:rPr lang="ko-KR" altLang="en-US" sz="1100" dirty="0">
                          <a:latin typeface="맑은 고딕" pitchFamily="50" charset="-127"/>
                          <a:ea typeface="맑은 고딕" pitchFamily="50" charset="-127"/>
                        </a:rPr>
                        <a:t>직위 </a:t>
                      </a:r>
                      <a:r>
                        <a:rPr lang="en-US" altLang="ko-KR" sz="1100" dirty="0"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               </a:t>
                      </a:r>
                      <a:r>
                        <a:rPr lang="ko-KR" altLang="en-US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본인과의 관계 </a:t>
                      </a:r>
                      <a:r>
                        <a:rPr lang="en-US" altLang="ko-KR" sz="1100" baseline="0" dirty="0">
                          <a:latin typeface="맑은 고딕" pitchFamily="50" charset="-127"/>
                          <a:ea typeface="맑은 고딕" pitchFamily="50" charset="-127"/>
                        </a:rPr>
                        <a:t>:                 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※ </a:t>
                      </a:r>
                      <a:r>
                        <a:rPr lang="ko-KR" altLang="en-US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추천인이 있으신 경우 필히 기재 부탁드립니다</a:t>
                      </a:r>
                      <a:r>
                        <a:rPr lang="en-US" altLang="ko-KR" sz="1000" b="1" baseline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21" marR="91421" marT="45725" marB="4572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직사각형 15"/>
          <p:cNvSpPr>
            <a:spLocks noChangeArrowheads="1"/>
          </p:cNvSpPr>
          <p:nvPr/>
        </p:nvSpPr>
        <p:spPr bwMode="auto">
          <a:xfrm>
            <a:off x="5245855" y="8259877"/>
            <a:ext cx="1279525" cy="1437576"/>
          </a:xfrm>
          <a:prstGeom prst="rect">
            <a:avLst/>
          </a:prstGeom>
          <a:noFill/>
          <a:ln w="19050" cap="rnd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 부착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 eaLnBrk="1" latinLnBrk="1" hangingPunct="1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추후 제출 가능</a:t>
            </a:r>
          </a:p>
        </p:txBody>
      </p:sp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1716088" y="9415417"/>
            <a:ext cx="34290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7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미래교육원 </a:t>
            </a:r>
            <a:r>
              <a:rPr lang="ko-KR" altLang="en-US" sz="1500" dirty="0"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귀중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360112" y="8874834"/>
            <a:ext cx="21605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     월      일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509212" y="9206621"/>
            <a:ext cx="14398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지원자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3741237" y="9187571"/>
            <a:ext cx="806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r"/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</a:t>
            </a:r>
            <a:r>
              <a:rPr lang="en-US" altLang="ko-KR" sz="13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3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14695" y="119490"/>
            <a:ext cx="553892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dist" latinLnBrk="1"/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세무 경영 </a:t>
            </a:r>
            <a:r>
              <a:rPr lang="ko-KR" altLang="en-US" dirty="0" err="1">
                <a:latin typeface="연세제목체" panose="02030504000101010101" pitchFamily="18" charset="-127"/>
                <a:ea typeface="연세제목체" panose="02030504000101010101" pitchFamily="18" charset="-127"/>
              </a:rPr>
              <a:t>최고위</a:t>
            </a:r>
            <a:r>
              <a:rPr lang="ko-KR" altLang="en-US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 과정 입학원서</a:t>
            </a:r>
          </a:p>
          <a:p>
            <a:pPr algn="dist" latinLnBrk="1"/>
            <a:r>
              <a:rPr lang="en-US" altLang="ko-KR" sz="1400" dirty="0">
                <a:latin typeface="연세제목체" panose="02030504000101010101" pitchFamily="18" charset="-127"/>
                <a:ea typeface="연세제목체" panose="02030504000101010101" pitchFamily="18" charset="-127"/>
              </a:rPr>
              <a:t>Tax Management Top Management Program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154153" y="8168652"/>
            <a:ext cx="5127710" cy="728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본인은 귀 기관에서 운영하는 세무 경영 </a:t>
            </a:r>
            <a:r>
              <a:rPr lang="ko-KR" altLang="en-US" sz="1100" b="1" spc="-15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최고위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과정에 입학하고자 소정의 서류를 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갖추어 지원하며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기재한 개인정보 수집 및 차후 과정 운영과 관련하여 발생한 정보</a:t>
            </a:r>
            <a:endParaRPr lang="en-US" altLang="ko-KR" sz="1100" b="1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just" eaLnBrk="1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핸드폰 번호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및 단체 사진 초상권 등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수집 및 활용에 동의합니다</a:t>
            </a:r>
            <a:r>
              <a:rPr lang="en-US" altLang="ko-KR" sz="1100" b="1" spc="-15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spc="-15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/>
          <a:srcRect l="17712" t="21859" r="19162" b="24843"/>
          <a:stretch/>
        </p:blipFill>
        <p:spPr>
          <a:xfrm>
            <a:off x="402924" y="130864"/>
            <a:ext cx="670698" cy="67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3131" y="716497"/>
            <a:ext cx="2370332" cy="249076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>
              <a:spcBef>
                <a:spcPts val="91"/>
              </a:spcBef>
            </a:pPr>
            <a:r>
              <a:rPr sz="1543" b="1" spc="-50" dirty="0">
                <a:latin typeface="Malgun Gothic"/>
                <a:cs typeface="Malgun Gothic"/>
              </a:rPr>
              <a:t>개인정보</a:t>
            </a:r>
            <a:r>
              <a:rPr sz="1543" b="1" spc="185" dirty="0">
                <a:latin typeface="Malgun Gothic"/>
                <a:cs typeface="Malgun Gothic"/>
              </a:rPr>
              <a:t> </a:t>
            </a:r>
            <a:r>
              <a:rPr sz="1543" b="1" spc="-23" dirty="0">
                <a:latin typeface="Malgun Gothic"/>
                <a:cs typeface="Malgun Gothic"/>
              </a:rPr>
              <a:t>수집·이용</a:t>
            </a:r>
            <a:r>
              <a:rPr sz="1543" b="1" spc="191" dirty="0">
                <a:latin typeface="Malgun Gothic"/>
                <a:cs typeface="Malgun Gothic"/>
              </a:rPr>
              <a:t> </a:t>
            </a:r>
            <a:r>
              <a:rPr sz="1543" b="1" spc="-50" dirty="0">
                <a:latin typeface="Malgun Gothic"/>
                <a:cs typeface="Malgun Gothic"/>
              </a:rPr>
              <a:t>동의서</a:t>
            </a:r>
            <a:endParaRPr sz="1543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0955" y="1192325"/>
            <a:ext cx="5573998" cy="764280"/>
          </a:xfrm>
          <a:prstGeom prst="rect">
            <a:avLst/>
          </a:prstGeom>
        </p:spPr>
        <p:txBody>
          <a:bodyPr vert="horz" wrap="square" lIns="0" tIns="11526" rIns="0" bIns="0" rtlCol="0">
            <a:spAutoFit/>
          </a:bodyPr>
          <a:lstStyle/>
          <a:p>
            <a:pPr marL="11527" marR="4611">
              <a:lnSpc>
                <a:spcPct val="133500"/>
              </a:lnSpc>
              <a:spcBef>
                <a:spcPts val="91"/>
              </a:spcBef>
            </a:pPr>
            <a:r>
              <a:rPr sz="998" spc="-32" dirty="0">
                <a:latin typeface="Malgun Gothic"/>
                <a:cs typeface="Malgun Gothic"/>
              </a:rPr>
              <a:t>연세대학교</a:t>
            </a:r>
            <a:r>
              <a:rPr sz="998" spc="17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수집·이용을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위하여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8" dirty="0">
                <a:latin typeface="Malgun Gothic"/>
                <a:cs typeface="Malgun Gothic"/>
              </a:rPr>
              <a:t> </a:t>
            </a:r>
            <a:r>
              <a:rPr sz="998" spc="-73" dirty="0">
                <a:latin typeface="Malgun Gothic"/>
                <a:cs typeface="Malgun Gothic"/>
              </a:rPr>
              <a:t>「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보호법</a:t>
            </a:r>
            <a:r>
              <a:rPr sz="998" spc="-73" dirty="0">
                <a:latin typeface="Malgun Gothic"/>
                <a:cs typeface="Malgun Gothic"/>
              </a:rPr>
              <a:t>」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제15조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및</a:t>
            </a:r>
            <a:r>
              <a:rPr sz="998" spc="163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제22조 </a:t>
            </a:r>
            <a:r>
              <a:rPr sz="998" spc="-3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에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따라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동의를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받고자</a:t>
            </a:r>
            <a:r>
              <a:rPr sz="998" spc="132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합니다.</a:t>
            </a:r>
          </a:p>
          <a:p>
            <a:pPr>
              <a:spcBef>
                <a:spcPts val="77"/>
              </a:spcBef>
            </a:pPr>
            <a:endParaRPr sz="1044" dirty="0">
              <a:latin typeface="Malgun Gothic"/>
              <a:cs typeface="Malgun Gothic"/>
            </a:endParaRPr>
          </a:p>
          <a:p>
            <a:pPr marL="214393" indent="-203442">
              <a:spcBef>
                <a:spcPts val="5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36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1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동의(입학지원)</a:t>
            </a:r>
            <a:endParaRPr sz="1089" dirty="0">
              <a:latin typeface="Malgun Gothic"/>
              <a:cs typeface="Malgun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83587" y="2092361"/>
          <a:ext cx="5465653" cy="1629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0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목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수집목적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보유기간</a:t>
                      </a:r>
                      <a:endParaRPr sz="100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2478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740">
                <a:tc>
                  <a:txBody>
                    <a:bodyPr/>
                    <a:lstStyle/>
                    <a:p>
                      <a:pPr marL="63500" marR="57150" algn="just">
                        <a:lnSpc>
                          <a:spcPct val="108400"/>
                        </a:lnSpc>
                        <a:spcBef>
                          <a:spcPts val="310"/>
                        </a:spcBef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[필수]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증명사진,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성명(한글/한문/영문),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생년월일,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성별,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자택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전화,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휴대폰,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취미,</a:t>
                      </a:r>
                      <a:r>
                        <a:rPr sz="1000" spc="2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골프,</a:t>
                      </a:r>
                      <a:r>
                        <a:rPr sz="1000" spc="2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기관명,</a:t>
                      </a:r>
                      <a:r>
                        <a:rPr sz="1000" spc="27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직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5" dirty="0">
                          <a:latin typeface="+mn-ea"/>
                          <a:ea typeface="+mn-ea"/>
                          <a:cs typeface="Malgun Gothic"/>
                        </a:rPr>
                        <a:t>위,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업종/주요생산품,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매출액/자본금,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회사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주소,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전화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번호,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0" dirty="0">
                          <a:latin typeface="+mn-ea"/>
                          <a:ea typeface="+mn-ea"/>
                          <a:cs typeface="Malgun Gothic"/>
                        </a:rPr>
                        <a:t>FAX,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30" dirty="0">
                          <a:latin typeface="+mn-ea"/>
                          <a:ea typeface="+mn-ea"/>
                          <a:cs typeface="Malgun Gothic"/>
                        </a:rPr>
                        <a:t>전자우편(E-mail),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홈페이지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357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marL="278130" marR="69215" indent="-90170">
                        <a:lnSpc>
                          <a:spcPct val="108100"/>
                        </a:lnSpc>
                        <a:spcBef>
                          <a:spcPts val="840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합격자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선발,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50" dirty="0">
                          <a:latin typeface="+mn-ea"/>
                          <a:ea typeface="+mn-ea"/>
                          <a:cs typeface="Malgun Gothic"/>
                        </a:rPr>
                        <a:t>교육과정기록</a:t>
                      </a:r>
                    </a:p>
                    <a:p>
                      <a:pPr marL="142875" marR="136525" algn="ctr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(수료기록)</a:t>
                      </a:r>
                      <a:r>
                        <a:rPr sz="1000" spc="-1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 err="1">
                          <a:latin typeface="+mn-ea"/>
                          <a:ea typeface="+mn-ea"/>
                          <a:cs typeface="Malgun Gothic"/>
                        </a:rPr>
                        <a:t>학사관리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,</a:t>
                      </a:r>
                      <a:br>
                        <a:rPr lang="en-US" sz="1000" spc="-10" dirty="0"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000" spc="-35" dirty="0" err="1">
                          <a:latin typeface="+mn-ea"/>
                          <a:ea typeface="+mn-ea"/>
                          <a:cs typeface="Malgun Gothic"/>
                        </a:rPr>
                        <a:t>공지사항</a:t>
                      </a:r>
                      <a:r>
                        <a:rPr sz="1000" spc="6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안내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6839" marR="142240" algn="ctr">
                        <a:lnSpc>
                          <a:spcPct val="108300"/>
                        </a:lnSpc>
                        <a:spcBef>
                          <a:spcPts val="1445"/>
                        </a:spcBef>
                      </a:pP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5년</a:t>
                      </a:r>
                      <a:br>
                        <a:rPr lang="en-US"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</a:t>
                      </a:r>
                      <a:r>
                        <a:rPr sz="1300" b="1" u="sng" spc="-15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입학지원서)/ </a:t>
                      </a:r>
                      <a:r>
                        <a:rPr sz="1300" b="1" spc="-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300" b="1" u="sng" spc="-18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준영구</a:t>
                      </a: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br>
                        <a:rPr lang="en-US"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175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(학사관리, </a:t>
                      </a:r>
                      <a:br>
                        <a:rPr lang="en-US" sz="1300" b="1" u="sng" spc="-17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</a:br>
                      <a:r>
                        <a:rPr sz="1300" b="1" u="sng" spc="-300" dirty="0" err="1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수료기록보존</a:t>
                      </a:r>
                      <a:r>
                        <a:rPr sz="1300" b="1" u="sng" spc="-300" dirty="0"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  <a:cs typeface="Malgun Gothic"/>
                        </a:rPr>
                        <a:t>)</a:t>
                      </a:r>
                      <a:endParaRPr sz="1300" spc="-3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16655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53">
                <a:tc>
                  <a:txBody>
                    <a:bodyPr/>
                    <a:lstStyle/>
                    <a:p>
                      <a:pPr marL="63500">
                        <a:lnSpc>
                          <a:spcPts val="1310"/>
                        </a:lnSpc>
                      </a:pPr>
                      <a:r>
                        <a:rPr sz="1000" b="1" spc="-55" dirty="0">
                          <a:latin typeface="+mn-ea"/>
                          <a:ea typeface="+mn-ea"/>
                          <a:cs typeface="Malgun Gothic"/>
                        </a:rPr>
                        <a:t>[선택]</a:t>
                      </a:r>
                      <a:r>
                        <a:rPr sz="1000" b="1" spc="21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성명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0" dirty="0">
                          <a:latin typeface="+mn-ea"/>
                          <a:ea typeface="+mn-ea"/>
                          <a:cs typeface="Malgun Gothic"/>
                        </a:rPr>
                        <a:t>직위,</a:t>
                      </a:r>
                      <a:r>
                        <a:rPr sz="1000" spc="24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담당자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연락처,</a:t>
                      </a:r>
                      <a:r>
                        <a:rPr sz="1000" spc="23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최종</a:t>
                      </a:r>
                      <a:r>
                        <a:rPr sz="1000" spc="229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학력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 marR="56515">
                        <a:lnSpc>
                          <a:spcPct val="108100"/>
                        </a:lnSpc>
                        <a:spcBef>
                          <a:spcPts val="10"/>
                        </a:spcBef>
                      </a:pPr>
                      <a:r>
                        <a:rPr sz="1000" spc="-20" dirty="0">
                          <a:latin typeface="+mn-ea"/>
                          <a:ea typeface="+mn-ea"/>
                          <a:cs typeface="Malgun Gothic"/>
                        </a:rPr>
                        <a:t>(학교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5" dirty="0">
                          <a:latin typeface="+mn-ea"/>
                          <a:ea typeface="+mn-ea"/>
                          <a:cs typeface="Malgun Gothic"/>
                        </a:rPr>
                        <a:t>학위명),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주요경력/최고위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과정</a:t>
                      </a:r>
                      <a:r>
                        <a:rPr sz="1000" spc="22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경력</a:t>
                      </a:r>
                      <a:r>
                        <a:rPr sz="1000" spc="22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+mn-ea"/>
                          <a:ea typeface="+mn-ea"/>
                          <a:cs typeface="Malgun Gothic"/>
                        </a:rPr>
                        <a:t>(기관명/ </a:t>
                      </a:r>
                      <a:r>
                        <a:rPr sz="1000" spc="-37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+mn-ea"/>
                          <a:ea typeface="+mn-ea"/>
                          <a:cs typeface="Malgun Gothic"/>
                        </a:rPr>
                        <a:t>과정명,</a:t>
                      </a:r>
                      <a:r>
                        <a:rPr sz="1000" spc="15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부서</a:t>
                      </a:r>
                      <a:r>
                        <a:rPr sz="1000" spc="160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+mn-ea"/>
                          <a:ea typeface="+mn-ea"/>
                          <a:cs typeface="Malgun Gothic"/>
                        </a:rPr>
                        <a:t>및</a:t>
                      </a:r>
                      <a:r>
                        <a:rPr sz="1000" spc="14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20" dirty="0">
                          <a:latin typeface="+mn-ea"/>
                          <a:ea typeface="+mn-ea"/>
                          <a:cs typeface="Malgun Gothic"/>
                        </a:rPr>
                        <a:t>직위/직책),</a:t>
                      </a:r>
                      <a:r>
                        <a:rPr sz="1000" spc="15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+mn-ea"/>
                          <a:ea typeface="+mn-ea"/>
                          <a:cs typeface="Malgun Gothic"/>
                        </a:rPr>
                        <a:t>자기소개,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추천인</a:t>
                      </a:r>
                      <a:r>
                        <a:rPr sz="1000" spc="105" dirty="0">
                          <a:latin typeface="+mn-ea"/>
                          <a:ea typeface="+mn-ea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+mn-ea"/>
                          <a:ea typeface="+mn-ea"/>
                          <a:cs typeface="Malgun Gothic"/>
                        </a:rPr>
                        <a:t>정보</a:t>
                      </a:r>
                      <a:endParaRPr sz="1000" dirty="0">
                        <a:latin typeface="+mn-ea"/>
                        <a:ea typeface="+mn-ea"/>
                        <a:cs typeface="Malgun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3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40955" y="3753842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필수항목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입학지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원이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불가하며,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선택항목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수집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시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합격자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선발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평가에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제한이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있을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있습니다.</a:t>
            </a:r>
            <a:endParaRPr sz="998">
              <a:latin typeface="Malgun Gothic"/>
              <a:cs typeface="Malgun Gothic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3586" y="4156492"/>
          <a:ext cx="5470264" cy="462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72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[필수항목]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1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20" dirty="0">
                          <a:latin typeface="Malgun Gothic"/>
                          <a:cs typeface="Malgun Gothic"/>
                        </a:rPr>
                        <a:t>[선택항목]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개인정보</a:t>
                      </a:r>
                      <a:r>
                        <a:rPr sz="1000" spc="14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0" dirty="0">
                          <a:latin typeface="Malgun Gothic"/>
                          <a:cs typeface="Malgun Gothic"/>
                        </a:rPr>
                        <a:t>수집·이용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동의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□동의함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3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□동의하지</a:t>
                      </a:r>
                      <a:r>
                        <a:rPr sz="1000" spc="10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5" dirty="0">
                          <a:latin typeface="Malgun Gothic"/>
                          <a:cs typeface="Malgun Gothic"/>
                        </a:rPr>
                        <a:t>않음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33426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40955" y="4862727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동의(연락수첩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제작)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3587" y="5104279"/>
          <a:ext cx="5432803" cy="735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4">
                <a:tc>
                  <a:txBody>
                    <a:bodyPr/>
                    <a:lstStyle/>
                    <a:p>
                      <a:pPr marL="63500" marR="55880" algn="just">
                        <a:lnSpc>
                          <a:spcPct val="108500"/>
                        </a:lnSpc>
                        <a:spcBef>
                          <a:spcPts val="14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-5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증명사진,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성명(한글), </a:t>
                      </a:r>
                      <a:r>
                        <a:rPr sz="1000" spc="-20" dirty="0">
                          <a:latin typeface="Malgun Gothic"/>
                          <a:cs typeface="Malgun Gothic"/>
                        </a:rPr>
                        <a:t>생년월일,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기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관명, 직위,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업종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및 주요생산품,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dirty="0">
                          <a:latin typeface="Malgun Gothic"/>
                          <a:cs typeface="Malgun Gothic"/>
                        </a:rPr>
                        <a:t>주소,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 </a:t>
                      </a:r>
                      <a:r>
                        <a:rPr sz="1000" spc="-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25" dirty="0">
                          <a:latin typeface="Malgun Gothic"/>
                          <a:cs typeface="Malgun Gothic"/>
                        </a:rPr>
                        <a:t>전화번호,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회사</a:t>
                      </a:r>
                      <a:r>
                        <a:rPr sz="1000" spc="12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90" dirty="0">
                          <a:latin typeface="Malgun Gothic"/>
                          <a:cs typeface="Malgun Gothic"/>
                        </a:rPr>
                        <a:t>FAX,</a:t>
                      </a:r>
                      <a:r>
                        <a:rPr sz="1000" spc="1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전자우편(E-mail),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홈페이지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161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7045" marR="110489" indent="-367665">
                        <a:lnSpc>
                          <a:spcPct val="108100"/>
                        </a:lnSpc>
                        <a:spcBef>
                          <a:spcPts val="865"/>
                        </a:spcBef>
                      </a:pPr>
                      <a:r>
                        <a:rPr sz="1000" spc="-45" dirty="0">
                          <a:latin typeface="Malgun Gothic"/>
                          <a:cs typeface="Malgun Gothic"/>
                        </a:rPr>
                        <a:t>기수별</a:t>
                      </a:r>
                      <a:r>
                        <a:rPr sz="1000" spc="3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연락수첩 </a:t>
                      </a:r>
                      <a:r>
                        <a:rPr sz="1000" spc="-37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제작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99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300" b="1" u="sng" spc="-18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준영구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1162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40955" y="5869095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기수별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연락수첩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제작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이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661" y="6273827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[연락수첩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제작]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55" y="6747252"/>
            <a:ext cx="2712080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214393" indent="-203442">
              <a:spcBef>
                <a:spcPts val="86"/>
              </a:spcBef>
              <a:buChar char="■"/>
              <a:tabLst>
                <a:tab pos="214969" algn="l"/>
              </a:tabLst>
            </a:pPr>
            <a:r>
              <a:rPr sz="1089" b="1" spc="-36" dirty="0">
                <a:latin typeface="Malgun Gothic"/>
                <a:cs typeface="Malgun Gothic"/>
              </a:rPr>
              <a:t>개인정보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18" dirty="0">
                <a:latin typeface="Malgun Gothic"/>
                <a:cs typeface="Malgun Gothic"/>
              </a:rPr>
              <a:t>수집·이용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동의(교육과정</a:t>
            </a:r>
            <a:r>
              <a:rPr sz="1089" b="1" spc="145" dirty="0">
                <a:latin typeface="Malgun Gothic"/>
                <a:cs typeface="Malgun Gothic"/>
              </a:rPr>
              <a:t> </a:t>
            </a:r>
            <a:r>
              <a:rPr sz="1089" b="1" spc="-36" dirty="0">
                <a:latin typeface="Malgun Gothic"/>
                <a:cs typeface="Malgun Gothic"/>
              </a:rPr>
              <a:t>홍보)</a:t>
            </a:r>
            <a:endParaRPr sz="1089">
              <a:latin typeface="Malgun Gothic"/>
              <a:cs typeface="Malgun Gothic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83587" y="6988812"/>
          <a:ext cx="5432802" cy="603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6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0" dirty="0">
                          <a:latin typeface="Malgun Gothic"/>
                          <a:cs typeface="Malgun Gothic"/>
                        </a:rPr>
                        <a:t>항</a:t>
                      </a:r>
                      <a:r>
                        <a:rPr sz="1000" spc="1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30" dirty="0">
                          <a:latin typeface="Malgun Gothic"/>
                          <a:cs typeface="Malgun Gothic"/>
                        </a:rPr>
                        <a:t>목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수집목적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35" dirty="0">
                          <a:latin typeface="Malgun Gothic"/>
                          <a:cs typeface="Malgun Gothic"/>
                        </a:rPr>
                        <a:t>보유기간</a:t>
                      </a:r>
                      <a:endParaRPr sz="1000">
                        <a:latin typeface="Malgun Gothic"/>
                        <a:cs typeface="Malgun Gothic"/>
                      </a:endParaRPr>
                    </a:p>
                  </a:txBody>
                  <a:tcPr marL="0" marR="0" marT="8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4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76">
                <a:tc>
                  <a:txBody>
                    <a:bodyPr/>
                    <a:lstStyle/>
                    <a:p>
                      <a:pPr marL="63500" marR="154305">
                        <a:lnSpc>
                          <a:spcPct val="108100"/>
                        </a:lnSpc>
                        <a:spcBef>
                          <a:spcPts val="300"/>
                        </a:spcBef>
                      </a:pPr>
                      <a:r>
                        <a:rPr sz="1000" b="1" spc="-55" dirty="0">
                          <a:latin typeface="Malgun Gothic"/>
                          <a:cs typeface="Malgun Gothic"/>
                        </a:rPr>
                        <a:t>[선택]</a:t>
                      </a:r>
                      <a:r>
                        <a:rPr sz="1000" b="1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" dirty="0">
                          <a:latin typeface="Malgun Gothic"/>
                          <a:cs typeface="Malgun Gothic"/>
                        </a:rPr>
                        <a:t>성명,</a:t>
                      </a:r>
                      <a:r>
                        <a:rPr sz="1000" spc="14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15" dirty="0">
                          <a:latin typeface="Malgun Gothic"/>
                          <a:cs typeface="Malgun Gothic"/>
                        </a:rPr>
                        <a:t>휴대폰,</a:t>
                      </a:r>
                      <a:r>
                        <a:rPr sz="1000" spc="13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전자우편(E-mail</a:t>
                      </a:r>
                      <a:r>
                        <a:rPr lang="en-US" altLang="ko-KR" sz="1000" spc="15" dirty="0">
                          <a:latin typeface="Malgun Gothic"/>
                          <a:cs typeface="Malgun Gothic"/>
                        </a:rPr>
                        <a:t>)</a:t>
                      </a:r>
                      <a:r>
                        <a:rPr sz="1000" spc="15" dirty="0">
                          <a:latin typeface="Malgun Gothic"/>
                          <a:cs typeface="Malgun Gothic"/>
                        </a:rPr>
                        <a:t>, </a:t>
                      </a:r>
                      <a:r>
                        <a:rPr sz="1000" spc="-375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45" dirty="0">
                          <a:latin typeface="Malgun Gothic"/>
                          <a:cs typeface="Malgun Gothic"/>
                        </a:rPr>
                        <a:t>담당자</a:t>
                      </a:r>
                      <a:r>
                        <a:rPr sz="1000" spc="12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000" spc="-50" dirty="0">
                          <a:latin typeface="Malgun Gothic"/>
                          <a:cs typeface="Malgun Gothic"/>
                        </a:rPr>
                        <a:t>연락처</a:t>
                      </a:r>
                      <a:endParaRPr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3457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미래교육원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b="1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교육과정</a:t>
                      </a:r>
                      <a:r>
                        <a:rPr sz="1300" b="1" u="sng" spc="1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홍보</a:t>
                      </a:r>
                      <a:endParaRPr sz="1300">
                        <a:latin typeface="Malgun Gothic"/>
                        <a:cs typeface="Malgun Gothic"/>
                      </a:endParaRPr>
                    </a:p>
                  </a:txBody>
                  <a:tcPr marL="0" marR="0" marT="17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삭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제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0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요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청</a:t>
                      </a:r>
                      <a:r>
                        <a:rPr sz="1300" b="1" u="sng" spc="-105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300" b="1" u="sng" spc="-210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시까</a:t>
                      </a:r>
                      <a:r>
                        <a:rPr sz="13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Malgun Gothic"/>
                          <a:cs typeface="Malgun Gothic"/>
                        </a:rPr>
                        <a:t>지</a:t>
                      </a:r>
                      <a:endParaRPr sz="1300" dirty="0">
                        <a:latin typeface="Malgun Gothic"/>
                        <a:cs typeface="Malgun Gothic"/>
                      </a:endParaRPr>
                    </a:p>
                  </a:txBody>
                  <a:tcPr marL="0" marR="0" marT="10661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0955" y="7623749"/>
            <a:ext cx="5573998" cy="329286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76932" marR="4611" indent="-165982">
              <a:lnSpc>
                <a:spcPct val="108100"/>
              </a:lnSpc>
              <a:spcBef>
                <a:spcPts val="86"/>
              </a:spcBef>
            </a:pPr>
            <a:r>
              <a:rPr sz="998" spc="-32" dirty="0">
                <a:latin typeface="Malgun Gothic"/>
                <a:cs typeface="Malgun Gothic"/>
              </a:rPr>
              <a:t>※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귀하는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수집·이용에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동의하지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않으실</a:t>
            </a:r>
            <a:r>
              <a:rPr sz="998" spc="191" dirty="0">
                <a:latin typeface="Malgun Gothic"/>
                <a:cs typeface="Malgun Gothic"/>
              </a:rPr>
              <a:t> </a:t>
            </a:r>
            <a:r>
              <a:rPr sz="998" spc="-27" dirty="0">
                <a:latin typeface="Malgun Gothic"/>
                <a:cs typeface="Malgun Gothic"/>
              </a:rPr>
              <a:t>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dirty="0">
                <a:latin typeface="Malgun Gothic"/>
                <a:cs typeface="Malgun Gothic"/>
              </a:rPr>
              <a:t>있으나,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거부시</a:t>
            </a:r>
            <a:r>
              <a:rPr sz="998" spc="18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미래교육원</a:t>
            </a:r>
            <a:r>
              <a:rPr sz="998" spc="182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신규</a:t>
            </a:r>
            <a:r>
              <a:rPr sz="998" spc="177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교육 </a:t>
            </a:r>
            <a:r>
              <a:rPr sz="998" spc="-34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과정</a:t>
            </a:r>
            <a:r>
              <a:rPr sz="998" spc="141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수강</a:t>
            </a:r>
            <a:r>
              <a:rPr sz="998" spc="136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정보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수신이</a:t>
            </a:r>
            <a:r>
              <a:rPr sz="998" spc="145" dirty="0">
                <a:latin typeface="Malgun Gothic"/>
                <a:cs typeface="Malgun Gothic"/>
              </a:rPr>
              <a:t> </a:t>
            </a:r>
            <a:r>
              <a:rPr sz="998" spc="-14" dirty="0">
                <a:latin typeface="Malgun Gothic"/>
                <a:cs typeface="Malgun Gothic"/>
              </a:rPr>
              <a:t>불가합니다.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661" y="8028472"/>
            <a:ext cx="5470264" cy="187321"/>
          </a:xfrm>
          <a:prstGeom prst="rect">
            <a:avLst/>
          </a:prstGeom>
          <a:ln w="4571">
            <a:solidFill>
              <a:srgbClr val="000000"/>
            </a:solidFill>
          </a:ln>
        </p:spPr>
        <p:txBody>
          <a:bodyPr vert="horz" wrap="square" lIns="0" tIns="33426" rIns="0" bIns="0" rtlCol="0">
            <a:spAutoFit/>
          </a:bodyPr>
          <a:lstStyle/>
          <a:p>
            <a:pPr marL="57633">
              <a:spcBef>
                <a:spcPts val="263"/>
              </a:spcBef>
              <a:tabLst>
                <a:tab pos="3039543" algn="l"/>
                <a:tab pos="4163379" algn="l"/>
              </a:tabLst>
            </a:pPr>
            <a:r>
              <a:rPr sz="998" spc="-27" dirty="0">
                <a:latin typeface="Malgun Gothic"/>
                <a:cs typeface="Malgun Gothic"/>
              </a:rPr>
              <a:t>[교육과정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18" dirty="0">
                <a:latin typeface="Malgun Gothic"/>
                <a:cs typeface="Malgun Gothic"/>
              </a:rPr>
              <a:t>홍보]</a:t>
            </a:r>
            <a:r>
              <a:rPr sz="998" spc="15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개인정보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9" dirty="0">
                <a:latin typeface="Malgun Gothic"/>
                <a:cs typeface="Malgun Gothic"/>
              </a:rPr>
              <a:t>수집·이용</a:t>
            </a:r>
            <a:r>
              <a:rPr sz="998" spc="154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동의	□동의함	□동의하지</a:t>
            </a:r>
            <a:r>
              <a:rPr sz="998" spc="100" dirty="0">
                <a:latin typeface="Malgun Gothic"/>
                <a:cs typeface="Malgun Gothic"/>
              </a:rPr>
              <a:t> </a:t>
            </a:r>
            <a:r>
              <a:rPr sz="998" spc="-32" dirty="0">
                <a:latin typeface="Malgun Gothic"/>
                <a:cs typeface="Malgun Gothic"/>
              </a:rPr>
              <a:t>않음</a:t>
            </a:r>
            <a:endParaRPr sz="998">
              <a:latin typeface="Malgun Gothic"/>
              <a:cs typeface="Malgun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01611" y="8348545"/>
            <a:ext cx="1477063" cy="192645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432820" algn="l"/>
                <a:tab pos="876592" algn="l"/>
                <a:tab pos="1320363" algn="l"/>
              </a:tabLst>
            </a:pPr>
            <a:r>
              <a:rPr sz="1180" spc="118" dirty="0">
                <a:latin typeface="Malgun Gothic"/>
                <a:cs typeface="Malgun Gothic"/>
              </a:rPr>
              <a:t>2</a:t>
            </a:r>
            <a:r>
              <a:rPr sz="1180" spc="-5" dirty="0">
                <a:latin typeface="Malgun Gothic"/>
                <a:cs typeface="Malgun Gothic"/>
              </a:rPr>
              <a:t>0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년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월</a:t>
            </a:r>
            <a:r>
              <a:rPr sz="1180" dirty="0">
                <a:latin typeface="Malgun Gothic"/>
                <a:cs typeface="Malgun Gothic"/>
              </a:rPr>
              <a:t>	</a:t>
            </a:r>
            <a:r>
              <a:rPr sz="1180" spc="-41" dirty="0">
                <a:latin typeface="Malgun Gothic"/>
                <a:cs typeface="Malgun Gothic"/>
              </a:rPr>
              <a:t>일</a:t>
            </a:r>
            <a:endParaRPr sz="118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2072" y="8839019"/>
            <a:ext cx="945136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  <a:tabLst>
                <a:tab pos="551544" algn="l"/>
              </a:tabLst>
            </a:pPr>
            <a:r>
              <a:rPr sz="1089" spc="-36" dirty="0">
                <a:latin typeface="Malgun Gothic"/>
                <a:cs typeface="Malgun Gothic"/>
              </a:rPr>
              <a:t>지원자	성명</a:t>
            </a:r>
            <a:r>
              <a:rPr sz="1089" spc="86" dirty="0">
                <a:latin typeface="Malgun Gothic"/>
                <a:cs typeface="Malgun Gothic"/>
              </a:rPr>
              <a:t> </a:t>
            </a:r>
            <a:r>
              <a:rPr sz="1089" spc="109" dirty="0">
                <a:latin typeface="Malgun Gothic"/>
                <a:cs typeface="Malgun Gothic"/>
              </a:rPr>
              <a:t>:</a:t>
            </a:r>
            <a:endParaRPr sz="1089">
              <a:latin typeface="Malgun Gothic"/>
              <a:cs typeface="Malgun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019" y="8839019"/>
            <a:ext cx="246081" cy="178667"/>
          </a:xfrm>
          <a:prstGeom prst="rect">
            <a:avLst/>
          </a:prstGeom>
        </p:spPr>
        <p:txBody>
          <a:bodyPr vert="horz" wrap="square" lIns="0" tIns="10950" rIns="0" bIns="0" rtlCol="0">
            <a:spAutoFit/>
          </a:bodyPr>
          <a:lstStyle/>
          <a:p>
            <a:pPr marL="11527">
              <a:spcBef>
                <a:spcPts val="86"/>
              </a:spcBef>
            </a:pPr>
            <a:r>
              <a:rPr sz="1089" spc="14" dirty="0">
                <a:latin typeface="Malgun Gothic"/>
                <a:cs typeface="Malgun Gothic"/>
              </a:rPr>
              <a:t>(</a:t>
            </a:r>
            <a:r>
              <a:rPr sz="1089" spc="-36" dirty="0">
                <a:latin typeface="Malgun Gothic"/>
                <a:cs typeface="Malgun Gothic"/>
              </a:rPr>
              <a:t>인</a:t>
            </a:r>
            <a:r>
              <a:rPr sz="1089" spc="14" dirty="0">
                <a:latin typeface="Malgun Gothic"/>
                <a:cs typeface="Malgun Gothic"/>
              </a:rPr>
              <a:t>)</a:t>
            </a:r>
            <a:endParaRPr sz="1089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962</Words>
  <Application>Microsoft Office PowerPoint</Application>
  <PresentationFormat>A4 용지(210x297mm)</PresentationFormat>
  <Paragraphs>143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Malgun Gothic</vt:lpstr>
      <vt:lpstr>Malgun Gothic</vt:lpstr>
      <vt:lpstr>연세소제목체</vt:lpstr>
      <vt:lpstr>연세제목체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153</cp:lastModifiedBy>
  <cp:revision>48</cp:revision>
  <cp:lastPrinted>2018-05-24T04:43:50Z</cp:lastPrinted>
  <dcterms:created xsi:type="dcterms:W3CDTF">2016-07-12T08:49:40Z</dcterms:created>
  <dcterms:modified xsi:type="dcterms:W3CDTF">2022-12-09T04:38:00Z</dcterms:modified>
</cp:coreProperties>
</file>