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499" autoAdjust="0"/>
    <p:restoredTop sz="94660"/>
  </p:normalViewPr>
  <p:slideViewPr>
    <p:cSldViewPr snapToGrid="0" showGuides="1">
      <p:cViewPr varScale="1">
        <p:scale>
          <a:sx n="77" d="100"/>
          <a:sy n="77" d="100"/>
        </p:scale>
        <p:origin x="378" y="114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58803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30720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2023-03-07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478103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3/7/2023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92354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43825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333375" y="977900"/>
            <a:ext cx="6324600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>
              <a:spcBef>
                <a:spcPct val="50000"/>
              </a:spcBef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수신자  공사 〮 기업체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CEO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및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임원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정부 고위인사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전문직 등</a:t>
            </a:r>
          </a:p>
          <a:p>
            <a:pPr>
              <a:spcBef>
                <a:spcPct val="50000"/>
              </a:spcBef>
            </a:pP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경  유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spcBef>
                <a:spcPct val="50000"/>
              </a:spcBef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   목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8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 자산관리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최고위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과정 입학안내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</a:t>
            </a:r>
          </a:p>
        </p:txBody>
      </p:sp>
      <p:sp>
        <p:nvSpPr>
          <p:cNvPr id="4" name="Text Box 8"/>
          <p:cNvSpPr txBox="1">
            <a:spLocks noChangeArrowheads="1"/>
          </p:cNvSpPr>
          <p:nvPr/>
        </p:nvSpPr>
        <p:spPr bwMode="auto">
          <a:xfrm>
            <a:off x="2056171" y="266700"/>
            <a:ext cx="2774950" cy="466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dist" eaLnBrk="1" latinLnBrk="1" hangingPunct="1">
              <a:lnSpc>
                <a:spcPct val="80000"/>
              </a:lnSpc>
              <a:spcBef>
                <a:spcPct val="50000"/>
              </a:spcBef>
            </a:pPr>
            <a:r>
              <a:rPr lang="ko-KR" altLang="en-US" sz="300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연세대학교</a:t>
            </a:r>
            <a:endParaRPr lang="en-US" altLang="ko-KR" sz="3000" dirty="0">
              <a:latin typeface="연세제목체" panose="02030504000101010101" pitchFamily="18" charset="-127"/>
              <a:ea typeface="연세제목체" panose="02030504000101010101" pitchFamily="18" charset="-127"/>
            </a:endParaRPr>
          </a:p>
        </p:txBody>
      </p:sp>
      <p:sp>
        <p:nvSpPr>
          <p:cNvPr id="5" name="Line 9"/>
          <p:cNvSpPr>
            <a:spLocks noChangeShapeType="1"/>
          </p:cNvSpPr>
          <p:nvPr/>
        </p:nvSpPr>
        <p:spPr bwMode="auto">
          <a:xfrm>
            <a:off x="0" y="1855788"/>
            <a:ext cx="6858000" cy="0"/>
          </a:xfrm>
          <a:prstGeom prst="line">
            <a:avLst/>
          </a:prstGeom>
          <a:noFill/>
          <a:ln w="57150" cmpd="thickThin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150126" y="1882775"/>
            <a:ext cx="6507850" cy="7402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tabLst>
                <a:tab pos="666750" algn="l"/>
                <a:tab pos="1524000" algn="l"/>
                <a:tab pos="2762250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tabLst>
                <a:tab pos="666750" algn="l"/>
                <a:tab pos="1524000" algn="l"/>
                <a:tab pos="2762250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tabLst>
                <a:tab pos="666750" algn="l"/>
                <a:tab pos="1524000" algn="l"/>
                <a:tab pos="2762250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tabLst>
                <a:tab pos="666750" algn="l"/>
                <a:tab pos="1524000" algn="l"/>
                <a:tab pos="2762250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tabLst>
                <a:tab pos="666750" algn="l"/>
                <a:tab pos="1524000" algn="l"/>
                <a:tab pos="2762250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66750" algn="l"/>
                <a:tab pos="1524000" algn="l"/>
                <a:tab pos="2762250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66750" algn="l"/>
                <a:tab pos="1524000" algn="l"/>
                <a:tab pos="2762250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66750" algn="l"/>
                <a:tab pos="1524000" algn="l"/>
                <a:tab pos="2762250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66750" algn="l"/>
                <a:tab pos="1524000" algn="l"/>
                <a:tab pos="2762250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eaLnBrk="1" latinLnBrk="1" hangingPunct="1">
              <a:lnSpc>
                <a:spcPct val="150000"/>
              </a:lnSpc>
            </a:pPr>
            <a:r>
              <a:rPr lang="en-US" altLang="ko-KR" sz="12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    1. </a:t>
            </a:r>
            <a:r>
              <a:rPr lang="ko-KR" altLang="en-US" sz="12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귀 사의 일익 번창하심과 귀하의 건승을 기원합니다</a:t>
            </a:r>
            <a:r>
              <a:rPr lang="en-US" altLang="ko-KR" sz="12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eaLnBrk="1" latinLnBrk="1" hangingPunct="1">
              <a:lnSpc>
                <a:spcPct val="150000"/>
              </a:lnSpc>
            </a:pPr>
            <a:r>
              <a:rPr lang="en-US" altLang="ko-KR" sz="12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신명 궁서"/>
              </a:rPr>
              <a:t>          2.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연세대학교 미래교육원에서는 급변하는 국내외 자산투자의 새로운 경영환경을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정확히 파악하고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자산투자의 심층적 이해를 통해 폭넓은 시야를 가진 자산관리 분야의 리더를 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latinLnBrk="1" hangingPunct="1">
              <a:lnSpc>
                <a:spcPct val="150000"/>
              </a:lnSpc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양성하기 위해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『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8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 자산관리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최고위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과정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』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을 개설합니다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eaLnBrk="1" latinLnBrk="1" hangingPunct="1">
              <a:lnSpc>
                <a:spcPct val="150000"/>
              </a:lnSpc>
            </a:pP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3.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본 과정은 국내 최고 강사진의 최신 글로벌 자산관리의 핵심 정보와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초우량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투자기업들의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전문 분야별 사례를 통하여 성공적인 자산관리의 전략을 직접 접할 수 있는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기회를제공하고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있습니다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latinLnBrk="1">
              <a:lnSpc>
                <a:spcPct val="150000"/>
              </a:lnSpc>
            </a:pP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4.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이에 연세대학교 미래교육원에서는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귀하를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『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8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 자산관리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최고위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과정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』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의 신입 원우로 정중히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모시고자 다음과 같이 안내해 드리오니 많은 관심과 참여 있으시기 바랍니다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en-US" altLang="ko-KR" sz="8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latinLnBrk="1" hangingPunct="1">
              <a:lnSpc>
                <a:spcPct val="150000"/>
              </a:lnSpc>
            </a:pPr>
            <a:endParaRPr lang="en-US" altLang="ko-KR" sz="1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latinLnBrk="1" hangingPunct="1">
              <a:lnSpc>
                <a:spcPct val="150000"/>
              </a:lnSpc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가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모집기간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 2023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월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12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일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까지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(*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조기 마감될 수 있습니다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.)</a:t>
            </a:r>
          </a:p>
          <a:p>
            <a:pPr eaLnBrk="1" latinLnBrk="1" hangingPunct="1">
              <a:lnSpc>
                <a:spcPct val="150000"/>
              </a:lnSpc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나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제출서류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입학지원서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사업자등록증 또는 재직증명서</a:t>
            </a:r>
          </a:p>
          <a:p>
            <a:pPr eaLnBrk="1" latinLnBrk="1" hangingPunct="1">
              <a:lnSpc>
                <a:spcPct val="150000"/>
              </a:lnSpc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다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전형방법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서류전형 후 개별 통보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atinLnBrk="1">
              <a:lnSpc>
                <a:spcPct val="150000"/>
              </a:lnSpc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라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입 학 식 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 2023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월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19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일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 (</a:t>
            </a:r>
            <a:r>
              <a:rPr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합동입학식 관계로 </a:t>
            </a:r>
            <a:r>
              <a:rPr lang="ko-KR" altLang="en-US" sz="1050" b="1" u="sng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입학식만 수요일에 진행</a:t>
            </a:r>
            <a:r>
              <a:rPr lang="en-US" altLang="ko-KR" sz="1050" u="sng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200" u="sng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latinLnBrk="1" hangingPunct="1">
              <a:lnSpc>
                <a:spcPct val="150000"/>
              </a:lnSpc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마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본 강 의 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 2023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월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24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일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월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 ~ 2023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11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월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일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월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</a:p>
          <a:p>
            <a:pPr eaLnBrk="1" latinLnBrk="1" hangingPunct="1">
              <a:lnSpc>
                <a:spcPct val="150000"/>
              </a:lnSpc>
            </a:pP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                   (</a:t>
            </a:r>
            <a:r>
              <a:rPr lang="ko-KR" altLang="en-US" sz="1200" b="1" u="sng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매주 월요일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17:30 ~ 21:10,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석식 포함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en-US" altLang="ko-KR" sz="1200" spc="-1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latinLnBrk="1" hangingPunct="1">
              <a:lnSpc>
                <a:spcPct val="150000"/>
              </a:lnSpc>
            </a:pP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바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 료 식 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 2023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12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월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11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일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월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eaLnBrk="1" latinLnBrk="1" hangingPunct="1">
              <a:lnSpc>
                <a:spcPct val="150000"/>
              </a:lnSpc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사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교 육 비 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 6,900,000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원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수업료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운영경비 포함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해외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연수비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별도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latinLnBrk="1" hangingPunct="1">
              <a:lnSpc>
                <a:spcPct val="150000"/>
              </a:lnSpc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아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교육장소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연세대학교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미우관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최고위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강의실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신촌캠퍼스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eaLnBrk="1" latinLnBrk="1" hangingPunct="1">
              <a:lnSpc>
                <a:spcPct val="150000"/>
              </a:lnSpc>
            </a:pP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latinLnBrk="1" hangingPunct="1">
              <a:lnSpc>
                <a:spcPct val="150000"/>
              </a:lnSpc>
            </a:pPr>
            <a:endParaRPr lang="en-US" altLang="ko-KR" sz="1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latinLnBrk="1" hangingPunct="1">
              <a:lnSpc>
                <a:spcPct val="150000"/>
              </a:lnSpc>
            </a:pPr>
            <a:endParaRPr lang="en-US" altLang="ko-KR" sz="1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atinLnBrk="1">
              <a:lnSpc>
                <a:spcPct val="150000"/>
              </a:lnSpc>
              <a:defRPr/>
            </a:pPr>
            <a:endParaRPr lang="en-US" altLang="ko-KR" sz="1200" dirty="0">
              <a:latin typeface="+mn-ea"/>
              <a:ea typeface="+mn-ea"/>
            </a:endParaRPr>
          </a:p>
          <a:p>
            <a:pPr latinLnBrk="1">
              <a:lnSpc>
                <a:spcPct val="150000"/>
              </a:lnSpc>
              <a:defRPr/>
            </a:pPr>
            <a:r>
              <a:rPr lang="en-US" altLang="ko-KR" sz="1200" dirty="0">
                <a:latin typeface="+mn-ea"/>
                <a:ea typeface="+mn-ea"/>
              </a:rPr>
              <a:t>          </a:t>
            </a:r>
            <a:r>
              <a:rPr lang="ko-KR" altLang="en-US" sz="1200" dirty="0" err="1">
                <a:latin typeface="+mn-ea"/>
                <a:ea typeface="+mn-ea"/>
              </a:rPr>
              <a:t>붙</a:t>
            </a:r>
            <a:r>
              <a:rPr lang="ko-KR" altLang="en-US" sz="1200" dirty="0">
                <a:latin typeface="+mn-ea"/>
                <a:ea typeface="+mn-ea"/>
              </a:rPr>
              <a:t>   임</a:t>
            </a:r>
            <a:r>
              <a:rPr lang="en-US" altLang="ko-KR" sz="1200" dirty="0">
                <a:latin typeface="+mn-ea"/>
                <a:ea typeface="+mn-ea"/>
              </a:rPr>
              <a:t>    1. </a:t>
            </a:r>
            <a:r>
              <a:rPr lang="ko-KR" altLang="en-US" sz="1200" dirty="0">
                <a:latin typeface="+mn-ea"/>
                <a:ea typeface="+mn-ea"/>
              </a:rPr>
              <a:t>입학안내서 </a:t>
            </a:r>
            <a:r>
              <a:rPr lang="en-US" altLang="ko-KR" sz="1200" dirty="0">
                <a:latin typeface="+mn-ea"/>
                <a:ea typeface="+mn-ea"/>
              </a:rPr>
              <a:t>1</a:t>
            </a:r>
            <a:r>
              <a:rPr lang="ko-KR" altLang="en-US" sz="1200" dirty="0">
                <a:latin typeface="+mn-ea"/>
                <a:ea typeface="+mn-ea"/>
              </a:rPr>
              <a:t>부</a:t>
            </a:r>
            <a:r>
              <a:rPr lang="en-US" altLang="ko-KR" sz="1200" dirty="0">
                <a:latin typeface="+mn-ea"/>
                <a:ea typeface="+mn-ea"/>
              </a:rPr>
              <a:t>.</a:t>
            </a:r>
            <a:endParaRPr lang="ko-KR" altLang="en-US" sz="1200" dirty="0">
              <a:latin typeface="+mn-ea"/>
              <a:ea typeface="+mn-ea"/>
            </a:endParaRPr>
          </a:p>
          <a:p>
            <a:pPr latinLnBrk="1">
              <a:lnSpc>
                <a:spcPct val="150000"/>
              </a:lnSpc>
              <a:defRPr/>
            </a:pPr>
            <a:r>
              <a:rPr lang="en-US" altLang="ko-KR" sz="1200" dirty="0">
                <a:latin typeface="+mn-ea"/>
                <a:ea typeface="+mn-ea"/>
              </a:rPr>
              <a:t>                       2. </a:t>
            </a:r>
            <a:r>
              <a:rPr lang="ko-KR" altLang="en-US" sz="1200" dirty="0">
                <a:latin typeface="+mn-ea"/>
                <a:ea typeface="+mn-ea"/>
              </a:rPr>
              <a:t>입학원서 </a:t>
            </a:r>
            <a:r>
              <a:rPr lang="en-US" altLang="ko-KR" sz="1200" dirty="0">
                <a:latin typeface="+mn-ea"/>
                <a:ea typeface="+mn-ea"/>
              </a:rPr>
              <a:t>1</a:t>
            </a:r>
            <a:r>
              <a:rPr lang="ko-KR" altLang="en-US" sz="1200" dirty="0">
                <a:latin typeface="+mn-ea"/>
                <a:ea typeface="+mn-ea"/>
              </a:rPr>
              <a:t>부</a:t>
            </a:r>
            <a:r>
              <a:rPr lang="en-US" altLang="ko-KR" sz="1200" dirty="0">
                <a:latin typeface="+mn-ea"/>
                <a:ea typeface="+mn-ea"/>
              </a:rPr>
              <a:t>.  </a:t>
            </a:r>
          </a:p>
          <a:p>
            <a:pPr latinLnBrk="1">
              <a:lnSpc>
                <a:spcPct val="150000"/>
              </a:lnSpc>
              <a:defRPr/>
            </a:pPr>
            <a:r>
              <a:rPr lang="en-US" altLang="ko-KR" sz="1200" dirty="0">
                <a:latin typeface="+mn-ea"/>
                <a:ea typeface="+mn-ea"/>
              </a:rPr>
              <a:t>                       3. </a:t>
            </a:r>
            <a:r>
              <a:rPr lang="ko-KR" altLang="en-US" sz="1200" dirty="0">
                <a:latin typeface="+mn-ea"/>
                <a:ea typeface="+mn-ea"/>
              </a:rPr>
              <a:t>개인정보수집</a:t>
            </a:r>
            <a:r>
              <a:rPr lang="en-US" altLang="ko-KR" sz="1200" dirty="0"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•</a:t>
            </a:r>
            <a:r>
              <a:rPr lang="ko-KR" altLang="en-US" sz="1200" dirty="0"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이용동의서 </a:t>
            </a:r>
            <a:r>
              <a:rPr lang="en-US" altLang="ko-KR" sz="1200" dirty="0"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</a:t>
            </a:r>
            <a:r>
              <a:rPr lang="ko-KR" altLang="en-US" sz="1200" dirty="0"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부</a:t>
            </a:r>
            <a:r>
              <a:rPr lang="en-US" altLang="ko-KR" sz="1200" dirty="0"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  <a:r>
              <a:rPr lang="ko-KR" altLang="en-US" sz="1200" dirty="0"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</a:t>
            </a:r>
            <a:r>
              <a:rPr lang="ko-KR" altLang="en-US" sz="1200" dirty="0">
                <a:latin typeface="+mn-ea"/>
                <a:ea typeface="+mn-ea"/>
              </a:rPr>
              <a:t>끝</a:t>
            </a:r>
            <a:r>
              <a:rPr lang="en-US" altLang="ko-KR" sz="1200" dirty="0">
                <a:latin typeface="+mn-ea"/>
                <a:ea typeface="+mn-ea"/>
              </a:rPr>
              <a:t>.</a:t>
            </a:r>
          </a:p>
        </p:txBody>
      </p:sp>
      <p:pic>
        <p:nvPicPr>
          <p:cNvPr id="7" name="그림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81280" y="34925"/>
            <a:ext cx="855128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직사각형 1"/>
          <p:cNvSpPr>
            <a:spLocks noChangeArrowheads="1"/>
          </p:cNvSpPr>
          <p:nvPr/>
        </p:nvSpPr>
        <p:spPr bwMode="auto">
          <a:xfrm>
            <a:off x="819194" y="7202410"/>
            <a:ext cx="5548313" cy="714438"/>
          </a:xfrm>
          <a:prstGeom prst="rect">
            <a:avLst/>
          </a:prstGeom>
          <a:solidFill>
            <a:srgbClr val="C0C0C0"/>
          </a:solidFill>
          <a:ln w="12700" cap="rnd" algn="ctr">
            <a:noFill/>
            <a:round/>
            <a:headEnd/>
            <a:tailEnd/>
          </a:ln>
        </p:spPr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eaLnBrk="1" latinLnBrk="1" hangingPunct="1">
              <a:lnSpc>
                <a:spcPct val="150000"/>
              </a:lnSpc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■ 문의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연세대학교 자산관리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최고위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과정 운영본부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latinLnBrk="1" hangingPunct="1">
              <a:lnSpc>
                <a:spcPct val="150000"/>
              </a:lnSpc>
            </a:pP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Tel :  02-2123-3826    Fax : 02-2123-8664    E-mail :  yuceo@yonsei.ac.kr</a:t>
            </a:r>
            <a:endParaRPr lang="ko-KR" altLang="en-US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944ED0A5-F8AB-4F37-98FE-C87E12428A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6942" y="9214470"/>
            <a:ext cx="424815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ctr"/>
            <a:r>
              <a:rPr kumimoji="0" lang="ko-KR" altLang="en-US" sz="2200" dirty="0">
                <a:latin typeface="연세소제목체" panose="02030504000101010101" pitchFamily="18" charset="-127"/>
                <a:ea typeface="연세소제목체" panose="02030504000101010101" pitchFamily="18" charset="-127"/>
              </a:rPr>
              <a:t>연세대학교 미래교육원장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1ED60EA2-ABEE-4AE9-B121-00F72AB73B07}"/>
              </a:ext>
            </a:extLst>
          </p:cNvPr>
          <p:cNvSpPr/>
          <p:nvPr/>
        </p:nvSpPr>
        <p:spPr>
          <a:xfrm>
            <a:off x="4532985" y="9326567"/>
            <a:ext cx="1017639" cy="21918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300" dirty="0">
                <a:solidFill>
                  <a:schemeClr val="tx1"/>
                </a:solidFill>
              </a:rPr>
              <a:t>직 인 생 </a:t>
            </a:r>
            <a:r>
              <a:rPr lang="ko-KR" altLang="en-US" sz="1300" dirty="0" err="1">
                <a:solidFill>
                  <a:schemeClr val="tx1"/>
                </a:solidFill>
              </a:rPr>
              <a:t>략</a:t>
            </a:r>
            <a:endParaRPr lang="ko-KR" altLang="en-US" sz="13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0293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모서리가 둥근 직사각형 3"/>
          <p:cNvSpPr/>
          <p:nvPr/>
        </p:nvSpPr>
        <p:spPr>
          <a:xfrm>
            <a:off x="141288" y="38674"/>
            <a:ext cx="6580187" cy="9770344"/>
          </a:xfrm>
          <a:prstGeom prst="roundRect">
            <a:avLst>
              <a:gd name="adj" fmla="val 5538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TextBox 22"/>
          <p:cNvSpPr txBox="1">
            <a:spLocks noChangeArrowheads="1"/>
          </p:cNvSpPr>
          <p:nvPr/>
        </p:nvSpPr>
        <p:spPr bwMode="auto">
          <a:xfrm>
            <a:off x="142875" y="812651"/>
            <a:ext cx="4216219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eaLnBrk="1" latinLnBrk="1" hangingPunct="1"/>
            <a:r>
              <a:rPr lang="en-US" altLang="ko-KR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기재하신 내용은 </a:t>
            </a:r>
            <a:r>
              <a:rPr lang="ko-KR" altLang="en-US" sz="9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원우수첩</a:t>
            </a:r>
            <a:r>
              <a:rPr lang="ko-KR" altLang="en-US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제작 자료로 </a:t>
            </a:r>
            <a:r>
              <a:rPr lang="ko-KR" altLang="en-US" sz="9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사용되오니</a:t>
            </a:r>
            <a:r>
              <a:rPr lang="ko-KR" altLang="en-US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정확히 작성해 주십시오</a:t>
            </a:r>
            <a:r>
              <a:rPr lang="en-US" altLang="ko-KR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030326"/>
              </p:ext>
            </p:extLst>
          </p:nvPr>
        </p:nvGraphicFramePr>
        <p:xfrm>
          <a:off x="214313" y="1070691"/>
          <a:ext cx="6439311" cy="7074696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722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98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25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7586">
                  <a:extLst>
                    <a:ext uri="{9D8B030D-6E8A-4147-A177-3AD203B41FA5}">
                      <a16:colId xmlns:a16="http://schemas.microsoft.com/office/drawing/2014/main" val="583297922"/>
                    </a:ext>
                  </a:extLst>
                </a:gridCol>
                <a:gridCol w="512506">
                  <a:extLst>
                    <a:ext uri="{9D8B030D-6E8A-4147-A177-3AD203B41FA5}">
                      <a16:colId xmlns:a16="http://schemas.microsoft.com/office/drawing/2014/main" val="2905861876"/>
                    </a:ext>
                  </a:extLst>
                </a:gridCol>
                <a:gridCol w="4055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3798">
                  <a:extLst>
                    <a:ext uri="{9D8B030D-6E8A-4147-A177-3AD203B41FA5}">
                      <a16:colId xmlns:a16="http://schemas.microsoft.com/office/drawing/2014/main" val="1517595411"/>
                    </a:ext>
                  </a:extLst>
                </a:gridCol>
                <a:gridCol w="62521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16844"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인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적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사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항</a:t>
                      </a:r>
                      <a:endParaRPr lang="ko-KR" altLang="en-US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성 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한글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성 별</a:t>
                      </a: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남</a:t>
                      </a:r>
                    </a:p>
                  </a:txBody>
                  <a:tcPr marL="91421" marR="91421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여</a:t>
                      </a: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286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한문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생년월일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en-US" altLang="ko-KR" sz="1000" b="0" spc="-15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b="0" spc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주민등록상</a:t>
                      </a:r>
                      <a:r>
                        <a:rPr lang="en-US" altLang="ko-KR" sz="1000" b="0" spc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b="0" spc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324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dirty="0" err="1">
                          <a:latin typeface="맑은 고딕" pitchFamily="50" charset="-127"/>
                          <a:ea typeface="맑은 고딕" pitchFamily="50" charset="-127"/>
                        </a:rPr>
                        <a:t>여권영문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취 미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+mn-ea"/>
                          <a:ea typeface="+mn-ea"/>
                        </a:rPr>
                        <a:t>골프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dirty="0">
                          <a:latin typeface="+mn-ea"/>
                          <a:ea typeface="+mn-ea"/>
                        </a:rPr>
                        <a:t>핸디</a:t>
                      </a:r>
                      <a:r>
                        <a:rPr lang="en-US" altLang="ko-KR" sz="1100" dirty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84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자택 주소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6"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우       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84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자택 전화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휴대폰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844">
                <a:tc rowSpan="6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근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무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처</a:t>
                      </a:r>
                      <a:endParaRPr lang="ko-KR" altLang="en-US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 관 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직   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924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업종</a:t>
                      </a:r>
                      <a:r>
                        <a:rPr lang="en-US" altLang="ko-KR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100" spc="-150" dirty="0" err="1">
                          <a:latin typeface="맑은 고딕" pitchFamily="50" charset="-127"/>
                          <a:ea typeface="맑은 고딕" pitchFamily="50" charset="-127"/>
                        </a:rPr>
                        <a:t>주요생산품</a:t>
                      </a:r>
                      <a:endParaRPr lang="ko-KR" altLang="en-US" sz="1100" b="1" spc="-15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매출액</a:t>
                      </a:r>
                      <a:r>
                        <a:rPr lang="en-US" altLang="ko-KR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자본금</a:t>
                      </a:r>
                      <a:endParaRPr lang="ko-KR" altLang="en-US" sz="1100" b="1" spc="-15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84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회사 주소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6"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우       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324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회사 전화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FAX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324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E-mail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홈페이지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324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담당직원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성명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          </a:t>
                      </a:r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직위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담당자 연락처</a:t>
                      </a:r>
                      <a:endParaRPr lang="ko-KR" altLang="en-US" sz="1100" b="1" spc="-15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844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주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요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경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력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   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기관명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부서 및 직위</a:t>
                      </a:r>
                      <a:endParaRPr lang="ko-KR" altLang="en-US" dirty="0"/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324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324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8390843"/>
                  </a:ext>
                </a:extLst>
              </a:tr>
              <a:tr h="34324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16844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최고위과정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경력</a:t>
                      </a: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   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>
                          <a:latin typeface="맑은 고딕" pitchFamily="50" charset="-127"/>
                          <a:ea typeface="맑은 고딕" pitchFamily="50" charset="-127"/>
                        </a:rPr>
                        <a:t>과정명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학교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주요 직책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8164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8164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16844">
                <a:tc gridSpan="8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귀하께서 본 과정을 알게 된 경로를 체크해 주십시오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중복 가능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781827">
                <a:tc gridSpan="8">
                  <a:txBody>
                    <a:bodyPr/>
                    <a:lstStyle/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신문광고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메일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문자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홈페이지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안내장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지인 추천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</a:t>
                      </a:r>
                    </a:p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100" dirty="0">
                          <a:latin typeface="맑은 고딕" pitchFamily="50" charset="-127"/>
                          <a:ea typeface="맑은 고딕" pitchFamily="50" charset="-127"/>
                        </a:rPr>
                        <a:t>추천인 성명 </a:t>
                      </a: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:               </a:t>
                      </a:r>
                      <a:r>
                        <a:rPr lang="ko-KR" altLang="en-US" sz="1100" dirty="0">
                          <a:latin typeface="맑은 고딕" pitchFamily="50" charset="-127"/>
                          <a:ea typeface="맑은 고딕" pitchFamily="50" charset="-127"/>
                        </a:rPr>
                        <a:t>직장명 </a:t>
                      </a: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:                </a:t>
                      </a:r>
                      <a:r>
                        <a:rPr lang="ko-KR" altLang="en-US" sz="1100" dirty="0">
                          <a:latin typeface="맑은 고딕" pitchFamily="50" charset="-127"/>
                          <a:ea typeface="맑은 고딕" pitchFamily="50" charset="-127"/>
                        </a:rPr>
                        <a:t>직위 </a:t>
                      </a: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:</a:t>
                      </a:r>
                      <a:r>
                        <a:rPr lang="en-US" altLang="ko-KR" sz="1100" baseline="0" dirty="0">
                          <a:latin typeface="맑은 고딕" pitchFamily="50" charset="-127"/>
                          <a:ea typeface="맑은 고딕" pitchFamily="50" charset="-127"/>
                        </a:rPr>
                        <a:t>               </a:t>
                      </a:r>
                      <a:r>
                        <a:rPr lang="ko-KR" altLang="en-US" sz="1100" baseline="0" dirty="0">
                          <a:latin typeface="맑은 고딕" pitchFamily="50" charset="-127"/>
                          <a:ea typeface="맑은 고딕" pitchFamily="50" charset="-127"/>
                        </a:rPr>
                        <a:t>본인과의 관계 </a:t>
                      </a:r>
                      <a:r>
                        <a:rPr lang="en-US" altLang="ko-KR" sz="1100" baseline="0" dirty="0">
                          <a:latin typeface="맑은 고딕" pitchFamily="50" charset="-127"/>
                          <a:ea typeface="맑은 고딕" pitchFamily="50" charset="-127"/>
                        </a:rPr>
                        <a:t>:                 )</a:t>
                      </a:r>
                    </a:p>
                    <a:p>
                      <a:pPr algn="l" latinLnBrk="1">
                        <a:lnSpc>
                          <a:spcPct val="120000"/>
                        </a:lnSpc>
                      </a:pPr>
                      <a:r>
                        <a:rPr lang="en-US" altLang="ko-KR" sz="1000" b="1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    ※ </a:t>
                      </a:r>
                      <a:r>
                        <a:rPr lang="ko-KR" altLang="en-US" sz="1000" b="1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추천인이 있으신 경우 필히 기재 부탁드립니다</a:t>
                      </a:r>
                      <a:r>
                        <a:rPr lang="en-US" altLang="ko-KR" sz="1000" b="1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sp>
        <p:nvSpPr>
          <p:cNvPr id="9" name="직사각형 15"/>
          <p:cNvSpPr>
            <a:spLocks noChangeArrowheads="1"/>
          </p:cNvSpPr>
          <p:nvPr/>
        </p:nvSpPr>
        <p:spPr bwMode="auto">
          <a:xfrm>
            <a:off x="5245855" y="8259877"/>
            <a:ext cx="1279525" cy="1437576"/>
          </a:xfrm>
          <a:prstGeom prst="rect">
            <a:avLst/>
          </a:prstGeom>
          <a:noFill/>
          <a:ln w="19050" cap="rnd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ctr" eaLnBrk="1" latinLnBrk="1" hangingPunct="1"/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사진 부착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algn="ctr" eaLnBrk="1" latinLnBrk="1" hangingPunct="1"/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추후 제출 가능</a:t>
            </a:r>
          </a:p>
        </p:txBody>
      </p:sp>
      <p:sp>
        <p:nvSpPr>
          <p:cNvPr id="10" name="직사각형 16"/>
          <p:cNvSpPr>
            <a:spLocks noChangeArrowheads="1"/>
          </p:cNvSpPr>
          <p:nvPr/>
        </p:nvSpPr>
        <p:spPr bwMode="auto">
          <a:xfrm>
            <a:off x="1716088" y="9415417"/>
            <a:ext cx="3429000" cy="35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ctr"/>
            <a:r>
              <a:rPr lang="ko-KR" altLang="en-US" sz="1700" dirty="0">
                <a:latin typeface="연세소제목체" panose="02030504000101010101" pitchFamily="18" charset="-127"/>
                <a:ea typeface="연세소제목체" panose="02030504000101010101" pitchFamily="18" charset="-127"/>
              </a:rPr>
              <a:t>연세대학교 미래교육원 </a:t>
            </a:r>
            <a:r>
              <a:rPr lang="ko-KR" altLang="en-US" sz="1500" dirty="0">
                <a:latin typeface="연세소제목체" panose="02030504000101010101" pitchFamily="18" charset="-127"/>
                <a:ea typeface="연세소제목체" panose="02030504000101010101" pitchFamily="18" charset="-127"/>
              </a:rPr>
              <a:t>귀중</a:t>
            </a:r>
          </a:p>
        </p:txBody>
      </p:sp>
      <p:sp>
        <p:nvSpPr>
          <p:cNvPr id="11" name="TextBox 17"/>
          <p:cNvSpPr txBox="1">
            <a:spLocks noChangeArrowheads="1"/>
          </p:cNvSpPr>
          <p:nvPr/>
        </p:nvSpPr>
        <p:spPr bwMode="auto">
          <a:xfrm>
            <a:off x="2360112" y="8874834"/>
            <a:ext cx="2160587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r"/>
            <a:r>
              <a:rPr lang="ko-KR" altLang="en-US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     월      일</a:t>
            </a:r>
          </a:p>
        </p:txBody>
      </p:sp>
      <p:sp>
        <p:nvSpPr>
          <p:cNvPr id="12" name="TextBox 18"/>
          <p:cNvSpPr txBox="1">
            <a:spLocks noChangeArrowheads="1"/>
          </p:cNvSpPr>
          <p:nvPr/>
        </p:nvSpPr>
        <p:spPr bwMode="auto">
          <a:xfrm>
            <a:off x="1509212" y="9206621"/>
            <a:ext cx="1439862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r>
              <a:rPr lang="ko-KR" altLang="en-US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지원자</a:t>
            </a:r>
          </a:p>
        </p:txBody>
      </p:sp>
      <p:sp>
        <p:nvSpPr>
          <p:cNvPr id="13" name="TextBox 19"/>
          <p:cNvSpPr txBox="1">
            <a:spLocks noChangeArrowheads="1"/>
          </p:cNvSpPr>
          <p:nvPr/>
        </p:nvSpPr>
        <p:spPr bwMode="auto">
          <a:xfrm>
            <a:off x="3741237" y="9187571"/>
            <a:ext cx="806450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r"/>
            <a:r>
              <a:rPr lang="en-US" altLang="ko-KR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인</a:t>
            </a:r>
            <a:r>
              <a:rPr lang="en-US" altLang="ko-KR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3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TextBox 21"/>
          <p:cNvSpPr txBox="1">
            <a:spLocks noChangeArrowheads="1"/>
          </p:cNvSpPr>
          <p:nvPr/>
        </p:nvSpPr>
        <p:spPr bwMode="auto">
          <a:xfrm>
            <a:off x="1231900" y="119490"/>
            <a:ext cx="529348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dist" latinLnBrk="1"/>
            <a:r>
              <a:rPr lang="ko-KR" altLang="en-US" sz="250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자산</a:t>
            </a:r>
            <a:r>
              <a:rPr lang="ko-KR" altLang="en-US" sz="2500" dirty="0">
                <a:latin typeface="Calibri" panose="020F0502020204030204" pitchFamily="34" charset="0"/>
                <a:ea typeface="연세제목체" panose="02030504000101010101" pitchFamily="18" charset="-127"/>
                <a:cs typeface="Calibri" panose="020F0502020204030204" pitchFamily="34" charset="0"/>
              </a:rPr>
              <a:t>관리</a:t>
            </a:r>
            <a:r>
              <a:rPr lang="ko-KR" altLang="en-US" sz="250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 </a:t>
            </a:r>
            <a:r>
              <a:rPr lang="ko-KR" altLang="en-US" sz="2500" dirty="0" err="1">
                <a:latin typeface="연세제목체" panose="02030504000101010101" pitchFamily="18" charset="-127"/>
                <a:ea typeface="연세제목체" panose="02030504000101010101" pitchFamily="18" charset="-127"/>
              </a:rPr>
              <a:t>최고위</a:t>
            </a:r>
            <a:r>
              <a:rPr lang="ko-KR" altLang="en-US" sz="250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 과정 입학원서</a:t>
            </a:r>
          </a:p>
          <a:p>
            <a:pPr algn="dist" latinLnBrk="1"/>
            <a:r>
              <a:rPr lang="en-US" altLang="ko-KR" sz="150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Asset Management Advanced Program</a:t>
            </a:r>
          </a:p>
        </p:txBody>
      </p:sp>
      <p:sp>
        <p:nvSpPr>
          <p:cNvPr id="15" name="직사각형 14"/>
          <p:cNvSpPr/>
          <p:nvPr/>
        </p:nvSpPr>
        <p:spPr>
          <a:xfrm>
            <a:off x="154153" y="8168652"/>
            <a:ext cx="5127710" cy="728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1" latinLnBrk="1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본인은 귀 기관에서 운영하는 자산</a:t>
            </a:r>
            <a:r>
              <a:rPr lang="ko-KR" altLang="en-US" sz="1100" b="1" spc="-150" dirty="0">
                <a:solidFill>
                  <a:srgbClr val="000000"/>
                </a:solidFill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관리  </a:t>
            </a:r>
            <a:r>
              <a:rPr lang="ko-KR" altLang="en-US" sz="1100" b="1" spc="-150" dirty="0" err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최고위</a:t>
            </a: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과정에 입학하고자 소정의 서류를 갖추어 </a:t>
            </a:r>
            <a:endParaRPr lang="en-US" altLang="ko-KR" sz="1100" b="1" spc="-15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just" eaLnBrk="1" latinLnBrk="1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지원하며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상기 기재한 개인정보 수집 및 차후 과정 운영과 관련하여 발생한 정보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핸드폰 번호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개인 및 단체 사진 초상권 등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수집 및 활용에 동의합니다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100" spc="-15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2"/>
          <a:srcRect l="17712" t="21859" r="19162" b="24843"/>
          <a:stretch/>
        </p:blipFill>
        <p:spPr>
          <a:xfrm>
            <a:off x="402924" y="130864"/>
            <a:ext cx="670698" cy="673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6528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43131" y="716497"/>
            <a:ext cx="2370332" cy="249076"/>
          </a:xfrm>
          <a:prstGeom prst="rect">
            <a:avLst/>
          </a:prstGeom>
        </p:spPr>
        <p:txBody>
          <a:bodyPr vert="horz" wrap="square" lIns="0" tIns="11526" rIns="0" bIns="0" rtlCol="0">
            <a:spAutoFit/>
          </a:bodyPr>
          <a:lstStyle/>
          <a:p>
            <a:pPr marL="11527">
              <a:spcBef>
                <a:spcPts val="91"/>
              </a:spcBef>
            </a:pPr>
            <a:r>
              <a:rPr sz="1543" b="1" spc="-50" dirty="0">
                <a:latin typeface="Malgun Gothic"/>
                <a:cs typeface="Malgun Gothic"/>
              </a:rPr>
              <a:t>개인정보</a:t>
            </a:r>
            <a:r>
              <a:rPr sz="1543" b="1" spc="185" dirty="0">
                <a:latin typeface="Malgun Gothic"/>
                <a:cs typeface="Malgun Gothic"/>
              </a:rPr>
              <a:t> </a:t>
            </a:r>
            <a:r>
              <a:rPr sz="1543" b="1" spc="-23" dirty="0">
                <a:latin typeface="Malgun Gothic"/>
                <a:cs typeface="Malgun Gothic"/>
              </a:rPr>
              <a:t>수집·이용</a:t>
            </a:r>
            <a:r>
              <a:rPr sz="1543" b="1" spc="191" dirty="0">
                <a:latin typeface="Malgun Gothic"/>
                <a:cs typeface="Malgun Gothic"/>
              </a:rPr>
              <a:t> </a:t>
            </a:r>
            <a:r>
              <a:rPr sz="1543" b="1" spc="-50" dirty="0">
                <a:latin typeface="Malgun Gothic"/>
                <a:cs typeface="Malgun Gothic"/>
              </a:rPr>
              <a:t>동의서</a:t>
            </a:r>
            <a:endParaRPr sz="1543">
              <a:latin typeface="Malgun Gothic"/>
              <a:cs typeface="Malgun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40955" y="1192325"/>
            <a:ext cx="5573998" cy="764280"/>
          </a:xfrm>
          <a:prstGeom prst="rect">
            <a:avLst/>
          </a:prstGeom>
        </p:spPr>
        <p:txBody>
          <a:bodyPr vert="horz" wrap="square" lIns="0" tIns="11526" rIns="0" bIns="0" rtlCol="0">
            <a:spAutoFit/>
          </a:bodyPr>
          <a:lstStyle/>
          <a:p>
            <a:pPr marL="11527" marR="4611">
              <a:lnSpc>
                <a:spcPct val="133500"/>
              </a:lnSpc>
              <a:spcBef>
                <a:spcPts val="91"/>
              </a:spcBef>
            </a:pPr>
            <a:r>
              <a:rPr sz="998" spc="-32" dirty="0">
                <a:latin typeface="Malgun Gothic"/>
                <a:cs typeface="Malgun Gothic"/>
              </a:rPr>
              <a:t>연세대학교</a:t>
            </a:r>
            <a:r>
              <a:rPr sz="998" spc="17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미래교육원은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수집·이용을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위하여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및</a:t>
            </a:r>
            <a:r>
              <a:rPr sz="998" spc="168" dirty="0">
                <a:latin typeface="Malgun Gothic"/>
                <a:cs typeface="Malgun Gothic"/>
              </a:rPr>
              <a:t> </a:t>
            </a:r>
            <a:r>
              <a:rPr sz="998" spc="-73" dirty="0">
                <a:latin typeface="Malgun Gothic"/>
                <a:cs typeface="Malgun Gothic"/>
              </a:rPr>
              <a:t>「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보호법</a:t>
            </a:r>
            <a:r>
              <a:rPr sz="998" spc="-73" dirty="0">
                <a:latin typeface="Malgun Gothic"/>
                <a:cs typeface="Malgun Gothic"/>
              </a:rPr>
              <a:t>」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제15조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및</a:t>
            </a:r>
            <a:r>
              <a:rPr sz="998" spc="163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제22조 </a:t>
            </a:r>
            <a:r>
              <a:rPr sz="998" spc="-336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에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따라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귀하의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동의를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받고자</a:t>
            </a:r>
            <a:r>
              <a:rPr sz="998" spc="132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합니다.</a:t>
            </a:r>
          </a:p>
          <a:p>
            <a:pPr>
              <a:spcBef>
                <a:spcPts val="77"/>
              </a:spcBef>
            </a:pPr>
            <a:endParaRPr sz="1044" dirty="0">
              <a:latin typeface="Malgun Gothic"/>
              <a:cs typeface="Malgun Gothic"/>
            </a:endParaRPr>
          </a:p>
          <a:p>
            <a:pPr marL="214393" indent="-203442">
              <a:spcBef>
                <a:spcPts val="5"/>
              </a:spcBef>
              <a:buChar char="■"/>
              <a:tabLst>
                <a:tab pos="214969" algn="l"/>
              </a:tabLst>
            </a:pPr>
            <a:r>
              <a:rPr sz="1089" b="1" spc="-36" dirty="0">
                <a:latin typeface="Malgun Gothic"/>
                <a:cs typeface="Malgun Gothic"/>
              </a:rPr>
              <a:t>개인정보</a:t>
            </a:r>
            <a:r>
              <a:rPr sz="1089" b="1" spc="136" dirty="0">
                <a:latin typeface="Malgun Gothic"/>
                <a:cs typeface="Malgun Gothic"/>
              </a:rPr>
              <a:t> </a:t>
            </a:r>
            <a:r>
              <a:rPr sz="1089" b="1" spc="-18" dirty="0">
                <a:latin typeface="Malgun Gothic"/>
                <a:cs typeface="Malgun Gothic"/>
              </a:rPr>
              <a:t>수집·이용</a:t>
            </a:r>
            <a:r>
              <a:rPr sz="1089" b="1" spc="141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동의(입학지원)</a:t>
            </a:r>
            <a:endParaRPr sz="1089" dirty="0">
              <a:latin typeface="Malgun Gothic"/>
              <a:cs typeface="Malgun Gothic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683587" y="2092361"/>
          <a:ext cx="5465653" cy="162927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108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15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32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415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항</a:t>
                      </a:r>
                      <a:r>
                        <a:rPr sz="1000" spc="10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목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2478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31369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수집목적</a:t>
                      </a:r>
                      <a:endParaRPr sz="100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2478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33020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보유기간</a:t>
                      </a:r>
                      <a:endParaRPr sz="100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2478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5740">
                <a:tc>
                  <a:txBody>
                    <a:bodyPr/>
                    <a:lstStyle/>
                    <a:p>
                      <a:pPr marL="63500" marR="57150" algn="just">
                        <a:lnSpc>
                          <a:spcPct val="108400"/>
                        </a:lnSpc>
                        <a:spcBef>
                          <a:spcPts val="310"/>
                        </a:spcBef>
                      </a:pPr>
                      <a:r>
                        <a:rPr sz="1000" b="1" spc="-55" dirty="0">
                          <a:latin typeface="+mn-ea"/>
                          <a:ea typeface="+mn-ea"/>
                          <a:cs typeface="Malgun Gothic"/>
                        </a:rPr>
                        <a:t>[필수]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증명사진,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성명(한글/한문/영문),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생년월일,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성별, </a:t>
                      </a:r>
                      <a:r>
                        <a:rPr sz="1000" spc="1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자택</a:t>
                      </a:r>
                      <a:r>
                        <a:rPr sz="1000" spc="26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주소,</a:t>
                      </a:r>
                      <a:r>
                        <a:rPr sz="1000" spc="2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자택</a:t>
                      </a:r>
                      <a:r>
                        <a:rPr sz="1000" spc="26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전화,</a:t>
                      </a:r>
                      <a:r>
                        <a:rPr sz="1000" spc="2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휴대폰,</a:t>
                      </a:r>
                      <a:r>
                        <a:rPr sz="1000" spc="2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취미,</a:t>
                      </a:r>
                      <a:r>
                        <a:rPr sz="1000" spc="26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골프,</a:t>
                      </a:r>
                      <a:r>
                        <a:rPr sz="1000" spc="2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기관명,</a:t>
                      </a:r>
                      <a:r>
                        <a:rPr sz="1000" spc="27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직 </a:t>
                      </a:r>
                      <a:r>
                        <a:rPr sz="1000" spc="-3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35" dirty="0">
                          <a:latin typeface="+mn-ea"/>
                          <a:ea typeface="+mn-ea"/>
                          <a:cs typeface="Malgun Gothic"/>
                        </a:rPr>
                        <a:t>위,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업종/주요생산품, </a:t>
                      </a:r>
                      <a:r>
                        <a:rPr sz="1000" spc="5" dirty="0">
                          <a:latin typeface="+mn-ea"/>
                          <a:ea typeface="+mn-ea"/>
                          <a:cs typeface="Malgun Gothic"/>
                        </a:rPr>
                        <a:t>매출액/자본금,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회사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주소,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전화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번호,</a:t>
                      </a:r>
                      <a:r>
                        <a:rPr sz="1000" spc="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0" dirty="0">
                          <a:latin typeface="+mn-ea"/>
                          <a:ea typeface="+mn-ea"/>
                          <a:cs typeface="Malgun Gothic"/>
                        </a:rPr>
                        <a:t>FAX,</a:t>
                      </a:r>
                      <a:r>
                        <a:rPr sz="1000" spc="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30" dirty="0">
                          <a:latin typeface="+mn-ea"/>
                          <a:ea typeface="+mn-ea"/>
                          <a:cs typeface="Malgun Gothic"/>
                        </a:rPr>
                        <a:t>전자우편(E-mail),</a:t>
                      </a:r>
                      <a:r>
                        <a:rPr sz="1000" spc="15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홈페이지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3573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+mn-ea"/>
                        <a:ea typeface="+mn-ea"/>
                        <a:cs typeface="Times New Roman"/>
                      </a:endParaRPr>
                    </a:p>
                    <a:p>
                      <a:pPr marL="278130" marR="69215" indent="-90170">
                        <a:lnSpc>
                          <a:spcPct val="108100"/>
                        </a:lnSpc>
                        <a:spcBef>
                          <a:spcPts val="840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합격자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선발, </a:t>
                      </a:r>
                      <a:r>
                        <a:rPr sz="1000" spc="1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50" dirty="0">
                          <a:latin typeface="+mn-ea"/>
                          <a:ea typeface="+mn-ea"/>
                          <a:cs typeface="Malgun Gothic"/>
                        </a:rPr>
                        <a:t>교육과정기록</a:t>
                      </a:r>
                    </a:p>
                    <a:p>
                      <a:pPr marL="142875" marR="136525" algn="ctr">
                        <a:lnSpc>
                          <a:spcPct val="108100"/>
                        </a:lnSpc>
                        <a:spcBef>
                          <a:spcPts val="10"/>
                        </a:spcBef>
                      </a:pPr>
                      <a:r>
                        <a:rPr sz="1000" spc="-20" dirty="0">
                          <a:latin typeface="+mn-ea"/>
                          <a:ea typeface="+mn-ea"/>
                          <a:cs typeface="Malgun Gothic"/>
                        </a:rPr>
                        <a:t>(수료기록)</a:t>
                      </a:r>
                      <a:r>
                        <a:rPr sz="1000" spc="-1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 </a:t>
                      </a:r>
                      <a:r>
                        <a:rPr sz="1000" spc="-3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0" dirty="0" err="1">
                          <a:latin typeface="+mn-ea"/>
                          <a:ea typeface="+mn-ea"/>
                          <a:cs typeface="Malgun Gothic"/>
                        </a:rPr>
                        <a:t>학사관리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,</a:t>
                      </a:r>
                      <a:br>
                        <a:rPr lang="en-US" sz="1000" spc="-10" dirty="0"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000" spc="-35" dirty="0" err="1">
                          <a:latin typeface="+mn-ea"/>
                          <a:ea typeface="+mn-ea"/>
                          <a:cs typeface="Malgun Gothic"/>
                        </a:rPr>
                        <a:t>공지사항</a:t>
                      </a:r>
                      <a:r>
                        <a:rPr sz="1000" spc="6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안내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116839" marR="142240" algn="ctr">
                        <a:lnSpc>
                          <a:spcPct val="108300"/>
                        </a:lnSpc>
                        <a:spcBef>
                          <a:spcPts val="1445"/>
                        </a:spcBef>
                      </a:pPr>
                      <a:r>
                        <a:rPr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5년</a:t>
                      </a:r>
                      <a:br>
                        <a:rPr lang="en-US"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300" b="1" u="sng" spc="-17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(</a:t>
                      </a:r>
                      <a:r>
                        <a:rPr sz="1300" b="1" u="sng" spc="-15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입학지원서)/ </a:t>
                      </a:r>
                      <a:r>
                        <a:rPr sz="1300" b="1" spc="-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300" b="1" u="sng" spc="-180" dirty="0" err="1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준영구</a:t>
                      </a:r>
                      <a:r>
                        <a:rPr sz="1300" b="1" u="sng" spc="-18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br>
                        <a:rPr lang="en-US" sz="1300" b="1" u="sng" spc="-17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300" b="1" u="sng" spc="-17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(학사관리, </a:t>
                      </a:r>
                      <a:br>
                        <a:rPr lang="en-US" sz="1300" b="1" u="sng" spc="-17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300" b="1" u="sng" spc="-300" dirty="0" err="1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수료기록보존</a:t>
                      </a:r>
                      <a:r>
                        <a:rPr sz="1300" b="1" u="sng" spc="-30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)</a:t>
                      </a:r>
                      <a:endParaRPr sz="1300" spc="-3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16655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7653">
                <a:tc>
                  <a:txBody>
                    <a:bodyPr/>
                    <a:lstStyle/>
                    <a:p>
                      <a:pPr marL="63500">
                        <a:lnSpc>
                          <a:spcPts val="1310"/>
                        </a:lnSpc>
                      </a:pPr>
                      <a:r>
                        <a:rPr sz="1000" b="1" spc="-55" dirty="0">
                          <a:latin typeface="+mn-ea"/>
                          <a:ea typeface="+mn-ea"/>
                          <a:cs typeface="Malgun Gothic"/>
                        </a:rPr>
                        <a:t>[선택]</a:t>
                      </a:r>
                      <a:r>
                        <a:rPr sz="1000" b="1" spc="21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담당자</a:t>
                      </a:r>
                      <a:r>
                        <a:rPr sz="1000" spc="23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성명</a:t>
                      </a:r>
                      <a:r>
                        <a:rPr sz="1000" spc="229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</a:t>
                      </a:r>
                      <a:r>
                        <a:rPr sz="1000" spc="22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직위,</a:t>
                      </a:r>
                      <a:r>
                        <a:rPr sz="1000" spc="24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담당자</a:t>
                      </a:r>
                      <a:r>
                        <a:rPr sz="1000" spc="22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연락처,</a:t>
                      </a:r>
                      <a:r>
                        <a:rPr sz="1000" spc="23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최종</a:t>
                      </a:r>
                      <a:r>
                        <a:rPr sz="1000" spc="229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학력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  <a:p>
                      <a:pPr marL="63500" marR="56515">
                        <a:lnSpc>
                          <a:spcPct val="108100"/>
                        </a:lnSpc>
                        <a:spcBef>
                          <a:spcPts val="10"/>
                        </a:spcBef>
                      </a:pPr>
                      <a:r>
                        <a:rPr sz="1000" spc="-20" dirty="0">
                          <a:latin typeface="+mn-ea"/>
                          <a:ea typeface="+mn-ea"/>
                          <a:cs typeface="Malgun Gothic"/>
                        </a:rPr>
                        <a:t>(학교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5" dirty="0">
                          <a:latin typeface="+mn-ea"/>
                          <a:ea typeface="+mn-ea"/>
                          <a:cs typeface="Malgun Gothic"/>
                        </a:rPr>
                        <a:t>학위명),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주요경력/최고위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과정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경력</a:t>
                      </a:r>
                      <a:r>
                        <a:rPr sz="1000" spc="22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5" dirty="0">
                          <a:latin typeface="+mn-ea"/>
                          <a:ea typeface="+mn-ea"/>
                          <a:cs typeface="Malgun Gothic"/>
                        </a:rPr>
                        <a:t>(기관명/ </a:t>
                      </a:r>
                      <a:r>
                        <a:rPr sz="1000" spc="-3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과정명,</a:t>
                      </a:r>
                      <a:r>
                        <a:rPr sz="1000" spc="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부서</a:t>
                      </a:r>
                      <a:r>
                        <a:rPr sz="1000" spc="16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</a:t>
                      </a:r>
                      <a:r>
                        <a:rPr sz="1000" spc="14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20" dirty="0">
                          <a:latin typeface="+mn-ea"/>
                          <a:ea typeface="+mn-ea"/>
                          <a:cs typeface="Malgun Gothic"/>
                        </a:rPr>
                        <a:t>직위/직책),</a:t>
                      </a:r>
                      <a:r>
                        <a:rPr sz="1000" spc="15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자기소개,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  <a:p>
                      <a:pPr marL="6350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추천인</a:t>
                      </a:r>
                      <a:r>
                        <a:rPr sz="1000" spc="10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정보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835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640955" y="3753842"/>
            <a:ext cx="5573998" cy="329286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76932" marR="4611" indent="-165982">
              <a:lnSpc>
                <a:spcPct val="108100"/>
              </a:lnSpc>
              <a:spcBef>
                <a:spcPts val="86"/>
              </a:spcBef>
            </a:pPr>
            <a:r>
              <a:rPr sz="998" spc="-32" dirty="0">
                <a:latin typeface="Malgun Gothic"/>
                <a:cs typeface="Malgun Gothic"/>
              </a:rPr>
              <a:t>※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귀하는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수집·이용에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동의하지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않으실</a:t>
            </a:r>
            <a:r>
              <a:rPr sz="998" spc="191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있으나,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필수항목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수집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거부시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입학지 </a:t>
            </a:r>
            <a:r>
              <a:rPr sz="998" spc="-34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원이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불가하며,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선택항목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수집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시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합격자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선발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평가에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제한이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있을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있습니다.</a:t>
            </a:r>
            <a:endParaRPr sz="998">
              <a:latin typeface="Malgun Gothic"/>
              <a:cs typeface="Malgun Gothic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683586" y="4156492"/>
          <a:ext cx="5470264" cy="4628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656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22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22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0728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20" dirty="0">
                          <a:latin typeface="Malgun Gothic"/>
                          <a:cs typeface="Malgun Gothic"/>
                        </a:rPr>
                        <a:t>[필수항목]</a:t>
                      </a:r>
                      <a:r>
                        <a:rPr sz="1000" spc="1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개인정보</a:t>
                      </a:r>
                      <a:r>
                        <a:rPr sz="1000" spc="14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Malgun Gothic"/>
                          <a:cs typeface="Malgun Gothic"/>
                        </a:rPr>
                        <a:t>수집·이용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동의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3972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□동의함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734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□동의하지</a:t>
                      </a:r>
                      <a:r>
                        <a:rPr sz="1000" spc="10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않음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2111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20" dirty="0">
                          <a:latin typeface="Malgun Gothic"/>
                          <a:cs typeface="Malgun Gothic"/>
                        </a:rPr>
                        <a:t>[선택항목]</a:t>
                      </a:r>
                      <a:r>
                        <a:rPr sz="1000" spc="1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개인정보</a:t>
                      </a:r>
                      <a:r>
                        <a:rPr sz="1000" spc="14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Malgun Gothic"/>
                          <a:cs typeface="Malgun Gothic"/>
                        </a:rPr>
                        <a:t>수집·이용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동의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3972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□동의함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734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□동의하지</a:t>
                      </a:r>
                      <a:r>
                        <a:rPr sz="1000" spc="10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않음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640955" y="4862727"/>
            <a:ext cx="2712080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214393" indent="-203442">
              <a:spcBef>
                <a:spcPts val="86"/>
              </a:spcBef>
              <a:buChar char="■"/>
              <a:tabLst>
                <a:tab pos="214969" algn="l"/>
              </a:tabLst>
            </a:pPr>
            <a:r>
              <a:rPr sz="1089" b="1" spc="-36" dirty="0">
                <a:latin typeface="Malgun Gothic"/>
                <a:cs typeface="Malgun Gothic"/>
              </a:rPr>
              <a:t>개인정보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18" dirty="0">
                <a:latin typeface="Malgun Gothic"/>
                <a:cs typeface="Malgun Gothic"/>
              </a:rPr>
              <a:t>수집·이용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동의(연락수첩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제작)</a:t>
            </a:r>
            <a:endParaRPr sz="1089">
              <a:latin typeface="Malgun Gothic"/>
              <a:cs typeface="Malgun Gothic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683587" y="5104279"/>
          <a:ext cx="5432803" cy="73502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163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66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97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099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0" dirty="0">
                          <a:latin typeface="Malgun Gothic"/>
                          <a:cs typeface="Malgun Gothic"/>
                        </a:rPr>
                        <a:t>항</a:t>
                      </a:r>
                      <a:r>
                        <a:rPr sz="1000" spc="10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목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34988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수집목적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44005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보유기간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4034">
                <a:tc>
                  <a:txBody>
                    <a:bodyPr/>
                    <a:lstStyle/>
                    <a:p>
                      <a:pPr marL="63500" marR="55880" algn="just">
                        <a:lnSpc>
                          <a:spcPct val="108500"/>
                        </a:lnSpc>
                        <a:spcBef>
                          <a:spcPts val="140"/>
                        </a:spcBef>
                      </a:pPr>
                      <a:r>
                        <a:rPr sz="1000" b="1" spc="-55" dirty="0">
                          <a:latin typeface="Malgun Gothic"/>
                          <a:cs typeface="Malgun Gothic"/>
                        </a:rPr>
                        <a:t>[선택]</a:t>
                      </a:r>
                      <a:r>
                        <a:rPr sz="1000" b="1" spc="-5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25" dirty="0">
                          <a:latin typeface="Malgun Gothic"/>
                          <a:cs typeface="Malgun Gothic"/>
                        </a:rPr>
                        <a:t>증명사진, </a:t>
                      </a:r>
                      <a:r>
                        <a:rPr sz="1000" spc="-15" dirty="0">
                          <a:latin typeface="Malgun Gothic"/>
                          <a:cs typeface="Malgun Gothic"/>
                        </a:rPr>
                        <a:t>성명(한글), </a:t>
                      </a:r>
                      <a:r>
                        <a:rPr sz="1000" spc="-20" dirty="0">
                          <a:latin typeface="Malgun Gothic"/>
                          <a:cs typeface="Malgun Gothic"/>
                        </a:rPr>
                        <a:t>생년월일, </a:t>
                      </a:r>
                      <a:r>
                        <a:rPr sz="1000" spc="-15" dirty="0">
                          <a:latin typeface="Malgun Gothic"/>
                          <a:cs typeface="Malgun Gothic"/>
                        </a:rPr>
                        <a:t>휴대폰,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기 </a:t>
                      </a:r>
                      <a:r>
                        <a:rPr sz="1000" spc="-2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Malgun Gothic"/>
                          <a:cs typeface="Malgun Gothic"/>
                        </a:rPr>
                        <a:t>관명, 직위,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업종</a:t>
                      </a:r>
                      <a:r>
                        <a:rPr sz="1000" spc="-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및 주요생산품, </a:t>
                      </a:r>
                      <a:r>
                        <a:rPr sz="1000" spc="-40" dirty="0">
                          <a:latin typeface="Malgun Gothic"/>
                          <a:cs typeface="Malgun Gothic"/>
                        </a:rPr>
                        <a:t>회사 </a:t>
                      </a:r>
                      <a:r>
                        <a:rPr sz="1000" dirty="0">
                          <a:latin typeface="Malgun Gothic"/>
                          <a:cs typeface="Malgun Gothic"/>
                        </a:rPr>
                        <a:t>주소,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회사 </a:t>
                      </a:r>
                      <a:r>
                        <a:rPr sz="1000" spc="-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25" dirty="0">
                          <a:latin typeface="Malgun Gothic"/>
                          <a:cs typeface="Malgun Gothic"/>
                        </a:rPr>
                        <a:t>전화번호,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회사</a:t>
                      </a:r>
                      <a:r>
                        <a:rPr sz="1000" spc="12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90" dirty="0">
                          <a:latin typeface="Malgun Gothic"/>
                          <a:cs typeface="Malgun Gothic"/>
                        </a:rPr>
                        <a:t>FAX,</a:t>
                      </a:r>
                      <a:r>
                        <a:rPr sz="1000" spc="1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15" dirty="0">
                          <a:latin typeface="Malgun Gothic"/>
                          <a:cs typeface="Malgun Gothic"/>
                        </a:rPr>
                        <a:t>전자우편(E-mail),</a:t>
                      </a:r>
                      <a:r>
                        <a:rPr sz="1000" spc="13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0" dirty="0">
                          <a:latin typeface="Malgun Gothic"/>
                          <a:cs typeface="Malgun Gothic"/>
                        </a:rPr>
                        <a:t>홈페이지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1613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87045" marR="110489" indent="-367665">
                        <a:lnSpc>
                          <a:spcPct val="108100"/>
                        </a:lnSpc>
                        <a:spcBef>
                          <a:spcPts val="865"/>
                        </a:spcBef>
                      </a:pPr>
                      <a:r>
                        <a:rPr sz="1000" spc="-45" dirty="0">
                          <a:latin typeface="Malgun Gothic"/>
                          <a:cs typeface="Malgun Gothic"/>
                        </a:rPr>
                        <a:t>기수별</a:t>
                      </a:r>
                      <a:r>
                        <a:rPr sz="1000" spc="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0" dirty="0">
                          <a:latin typeface="Malgun Gothic"/>
                          <a:cs typeface="Malgun Gothic"/>
                        </a:rPr>
                        <a:t>연락수첩 </a:t>
                      </a:r>
                      <a:r>
                        <a:rPr sz="1000" spc="-37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제작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997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1009">
                        <a:lnSpc>
                          <a:spcPct val="100000"/>
                        </a:lnSpc>
                        <a:spcBef>
                          <a:spcPts val="1485"/>
                        </a:spcBef>
                      </a:pPr>
                      <a:r>
                        <a:rPr sz="1300" b="1" u="sng" spc="-18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준영구</a:t>
                      </a:r>
                      <a:endParaRPr sz="1300">
                        <a:latin typeface="Malgun Gothic"/>
                        <a:cs typeface="Malgun Gothic"/>
                      </a:endParaRPr>
                    </a:p>
                  </a:txBody>
                  <a:tcPr marL="0" marR="0" marT="171162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" name="object 9"/>
          <p:cNvSpPr txBox="1"/>
          <p:nvPr/>
        </p:nvSpPr>
        <p:spPr>
          <a:xfrm>
            <a:off x="640955" y="5869095"/>
            <a:ext cx="5573998" cy="329286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76932" marR="4611" indent="-165982">
              <a:lnSpc>
                <a:spcPct val="108100"/>
              </a:lnSpc>
              <a:spcBef>
                <a:spcPts val="86"/>
              </a:spcBef>
            </a:pPr>
            <a:r>
              <a:rPr sz="998" spc="-32" dirty="0">
                <a:latin typeface="Malgun Gothic"/>
                <a:cs typeface="Malgun Gothic"/>
              </a:rPr>
              <a:t>※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귀하는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수집·이용에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동의하지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않으실</a:t>
            </a:r>
            <a:r>
              <a:rPr sz="998" spc="191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있으나,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거부시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기수별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연락수첩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제작 </a:t>
            </a:r>
            <a:r>
              <a:rPr sz="998" spc="-340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이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불가합니다.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85661" y="6273827"/>
            <a:ext cx="5470264" cy="187321"/>
          </a:xfrm>
          <a:prstGeom prst="rect">
            <a:avLst/>
          </a:prstGeom>
          <a:ln w="4571">
            <a:solidFill>
              <a:srgbClr val="000000"/>
            </a:solidFill>
          </a:ln>
        </p:spPr>
        <p:txBody>
          <a:bodyPr vert="horz" wrap="square" lIns="0" tIns="33426" rIns="0" bIns="0" rtlCol="0">
            <a:spAutoFit/>
          </a:bodyPr>
          <a:lstStyle/>
          <a:p>
            <a:pPr marL="57633">
              <a:spcBef>
                <a:spcPts val="263"/>
              </a:spcBef>
              <a:tabLst>
                <a:tab pos="3039543" algn="l"/>
                <a:tab pos="4163379" algn="l"/>
              </a:tabLst>
            </a:pPr>
            <a:r>
              <a:rPr sz="998" spc="-27" dirty="0">
                <a:latin typeface="Malgun Gothic"/>
                <a:cs typeface="Malgun Gothic"/>
              </a:rPr>
              <a:t>[연락수첩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제작]</a:t>
            </a:r>
            <a:r>
              <a:rPr sz="998" spc="15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수집·이용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	□동의함	□동의하지</a:t>
            </a:r>
            <a:r>
              <a:rPr sz="998" spc="10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않음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40955" y="6747252"/>
            <a:ext cx="2712080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214393" indent="-203442">
              <a:spcBef>
                <a:spcPts val="86"/>
              </a:spcBef>
              <a:buChar char="■"/>
              <a:tabLst>
                <a:tab pos="214969" algn="l"/>
              </a:tabLst>
            </a:pPr>
            <a:r>
              <a:rPr sz="1089" b="1" spc="-36" dirty="0">
                <a:latin typeface="Malgun Gothic"/>
                <a:cs typeface="Malgun Gothic"/>
              </a:rPr>
              <a:t>개인정보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18" dirty="0">
                <a:latin typeface="Malgun Gothic"/>
                <a:cs typeface="Malgun Gothic"/>
              </a:rPr>
              <a:t>수집·이용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동의(교육과정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홍보)</a:t>
            </a:r>
            <a:endParaRPr sz="1089">
              <a:latin typeface="Malgun Gothic"/>
              <a:cs typeface="Malgun Gothic"/>
            </a:endParaRPr>
          </a:p>
        </p:txBody>
      </p: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683587" y="6988812"/>
          <a:ext cx="5432802" cy="6037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968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42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17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098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0" dirty="0">
                          <a:latin typeface="Malgun Gothic"/>
                          <a:cs typeface="Malgun Gothic"/>
                        </a:rPr>
                        <a:t>항</a:t>
                      </a:r>
                      <a:r>
                        <a:rPr sz="1000" spc="10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목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수집목적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보유기간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2776">
                <a:tc>
                  <a:txBody>
                    <a:bodyPr/>
                    <a:lstStyle/>
                    <a:p>
                      <a:pPr marL="63500" marR="154305">
                        <a:lnSpc>
                          <a:spcPct val="108100"/>
                        </a:lnSpc>
                        <a:spcBef>
                          <a:spcPts val="300"/>
                        </a:spcBef>
                      </a:pPr>
                      <a:r>
                        <a:rPr sz="1000" b="1" spc="-55" dirty="0">
                          <a:latin typeface="Malgun Gothic"/>
                          <a:cs typeface="Malgun Gothic"/>
                        </a:rPr>
                        <a:t>[선택]</a:t>
                      </a:r>
                      <a:r>
                        <a:rPr sz="1000" b="1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" dirty="0">
                          <a:latin typeface="Malgun Gothic"/>
                          <a:cs typeface="Malgun Gothic"/>
                        </a:rPr>
                        <a:t>성명,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15" dirty="0">
                          <a:latin typeface="Malgun Gothic"/>
                          <a:cs typeface="Malgun Gothic"/>
                        </a:rPr>
                        <a:t>휴대폰,</a:t>
                      </a:r>
                      <a:r>
                        <a:rPr sz="1000" spc="13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15" dirty="0">
                          <a:latin typeface="Malgun Gothic"/>
                          <a:cs typeface="Malgun Gothic"/>
                        </a:rPr>
                        <a:t>전자우편(E-mail</a:t>
                      </a:r>
                      <a:r>
                        <a:rPr lang="en-US" altLang="ko-KR" sz="1000" spc="15" dirty="0">
                          <a:latin typeface="Malgun Gothic"/>
                          <a:cs typeface="Malgun Gothic"/>
                        </a:rPr>
                        <a:t>)</a:t>
                      </a:r>
                      <a:r>
                        <a:rPr sz="1000" spc="15" dirty="0">
                          <a:latin typeface="Malgun Gothic"/>
                          <a:cs typeface="Malgun Gothic"/>
                        </a:rPr>
                        <a:t>, </a:t>
                      </a:r>
                      <a:r>
                        <a:rPr sz="1000" spc="-37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담당자</a:t>
                      </a:r>
                      <a:r>
                        <a:rPr sz="1000" spc="12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0" dirty="0">
                          <a:latin typeface="Malgun Gothic"/>
                          <a:cs typeface="Malgun Gothic"/>
                        </a:rPr>
                        <a:t>연락처</a:t>
                      </a:r>
                      <a:endParaRPr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3457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300" b="1" u="sng" spc="-6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미래교육원</a:t>
                      </a:r>
                      <a:endParaRPr sz="1300">
                        <a:latin typeface="Malgun Gothic"/>
                        <a:cs typeface="Malgun Gothic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300" b="1" u="sng" spc="-6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교육과정</a:t>
                      </a:r>
                      <a:r>
                        <a:rPr sz="1300" b="1" u="sng" spc="11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300" b="1" u="sng" spc="-5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홍보</a:t>
                      </a:r>
                      <a:endParaRPr sz="1300">
                        <a:latin typeface="Malgun Gothic"/>
                        <a:cs typeface="Malgun Gothic"/>
                      </a:endParaRPr>
                    </a:p>
                  </a:txBody>
                  <a:tcPr marL="0" marR="0" marT="172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765" algn="ctr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1300" b="1" u="sng" spc="-21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삭</a:t>
                      </a:r>
                      <a:r>
                        <a:rPr sz="13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제</a:t>
                      </a:r>
                      <a:r>
                        <a:rPr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300" b="1" u="sng" spc="-20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요</a:t>
                      </a:r>
                      <a:r>
                        <a:rPr sz="13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청</a:t>
                      </a:r>
                      <a:r>
                        <a:rPr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300" b="1" u="sng" spc="-21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시까</a:t>
                      </a:r>
                      <a:r>
                        <a:rPr sz="13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지</a:t>
                      </a:r>
                      <a:endParaRPr sz="1300" dirty="0">
                        <a:latin typeface="Malgun Gothic"/>
                        <a:cs typeface="Malgun Gothic"/>
                      </a:endParaRPr>
                    </a:p>
                  </a:txBody>
                  <a:tcPr marL="0" marR="0" marT="10661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3" name="object 13"/>
          <p:cNvSpPr txBox="1"/>
          <p:nvPr/>
        </p:nvSpPr>
        <p:spPr>
          <a:xfrm>
            <a:off x="640955" y="7623749"/>
            <a:ext cx="5573998" cy="329286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76932" marR="4611" indent="-165982">
              <a:lnSpc>
                <a:spcPct val="108100"/>
              </a:lnSpc>
              <a:spcBef>
                <a:spcPts val="86"/>
              </a:spcBef>
            </a:pPr>
            <a:r>
              <a:rPr sz="998" spc="-32" dirty="0">
                <a:latin typeface="Malgun Gothic"/>
                <a:cs typeface="Malgun Gothic"/>
              </a:rPr>
              <a:t>※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귀하는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수집·이용에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동의하지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않으실</a:t>
            </a:r>
            <a:r>
              <a:rPr sz="998" spc="191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있으나,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거부시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미래교육원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신규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교육 </a:t>
            </a:r>
            <a:r>
              <a:rPr sz="998" spc="-34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과정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수강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정보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수신이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불가합니다.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85661" y="8028472"/>
            <a:ext cx="5470264" cy="187321"/>
          </a:xfrm>
          <a:prstGeom prst="rect">
            <a:avLst/>
          </a:prstGeom>
          <a:ln w="4571">
            <a:solidFill>
              <a:srgbClr val="000000"/>
            </a:solidFill>
          </a:ln>
        </p:spPr>
        <p:txBody>
          <a:bodyPr vert="horz" wrap="square" lIns="0" tIns="33426" rIns="0" bIns="0" rtlCol="0">
            <a:spAutoFit/>
          </a:bodyPr>
          <a:lstStyle/>
          <a:p>
            <a:pPr marL="57633">
              <a:spcBef>
                <a:spcPts val="263"/>
              </a:spcBef>
              <a:tabLst>
                <a:tab pos="3039543" algn="l"/>
                <a:tab pos="4163379" algn="l"/>
              </a:tabLst>
            </a:pPr>
            <a:r>
              <a:rPr sz="998" spc="-27" dirty="0">
                <a:latin typeface="Malgun Gothic"/>
                <a:cs typeface="Malgun Gothic"/>
              </a:rPr>
              <a:t>[교육과정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홍보]</a:t>
            </a:r>
            <a:r>
              <a:rPr sz="998" spc="15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수집·이용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	□동의함	□동의하지</a:t>
            </a:r>
            <a:r>
              <a:rPr sz="998" spc="10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않음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801611" y="8348545"/>
            <a:ext cx="1477063" cy="192645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1527">
              <a:spcBef>
                <a:spcPts val="86"/>
              </a:spcBef>
              <a:tabLst>
                <a:tab pos="432820" algn="l"/>
                <a:tab pos="876592" algn="l"/>
                <a:tab pos="1320363" algn="l"/>
              </a:tabLst>
            </a:pPr>
            <a:r>
              <a:rPr sz="1180" spc="118" dirty="0">
                <a:latin typeface="Malgun Gothic"/>
                <a:cs typeface="Malgun Gothic"/>
              </a:rPr>
              <a:t>2</a:t>
            </a:r>
            <a:r>
              <a:rPr sz="1180" spc="-5" dirty="0">
                <a:latin typeface="Malgun Gothic"/>
                <a:cs typeface="Malgun Gothic"/>
              </a:rPr>
              <a:t>0</a:t>
            </a:r>
            <a:r>
              <a:rPr sz="1180" dirty="0">
                <a:latin typeface="Malgun Gothic"/>
                <a:cs typeface="Malgun Gothic"/>
              </a:rPr>
              <a:t>	</a:t>
            </a:r>
            <a:r>
              <a:rPr sz="1180" spc="-41" dirty="0">
                <a:latin typeface="Malgun Gothic"/>
                <a:cs typeface="Malgun Gothic"/>
              </a:rPr>
              <a:t>년</a:t>
            </a:r>
            <a:r>
              <a:rPr sz="1180" dirty="0">
                <a:latin typeface="Malgun Gothic"/>
                <a:cs typeface="Malgun Gothic"/>
              </a:rPr>
              <a:t>	</a:t>
            </a:r>
            <a:r>
              <a:rPr sz="1180" spc="-41" dirty="0">
                <a:latin typeface="Malgun Gothic"/>
                <a:cs typeface="Malgun Gothic"/>
              </a:rPr>
              <a:t>월</a:t>
            </a:r>
            <a:r>
              <a:rPr sz="1180" dirty="0">
                <a:latin typeface="Malgun Gothic"/>
                <a:cs typeface="Malgun Gothic"/>
              </a:rPr>
              <a:t>	</a:t>
            </a:r>
            <a:r>
              <a:rPr sz="1180" spc="-41" dirty="0">
                <a:latin typeface="Malgun Gothic"/>
                <a:cs typeface="Malgun Gothic"/>
              </a:rPr>
              <a:t>일</a:t>
            </a:r>
            <a:endParaRPr sz="1180">
              <a:latin typeface="Malgun Gothic"/>
              <a:cs typeface="Malgun Gothic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942072" y="8839019"/>
            <a:ext cx="945136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1527">
              <a:spcBef>
                <a:spcPts val="86"/>
              </a:spcBef>
              <a:tabLst>
                <a:tab pos="551544" algn="l"/>
              </a:tabLst>
            </a:pPr>
            <a:r>
              <a:rPr sz="1089" spc="-36" dirty="0">
                <a:latin typeface="Malgun Gothic"/>
                <a:cs typeface="Malgun Gothic"/>
              </a:rPr>
              <a:t>지원자	성명</a:t>
            </a:r>
            <a:r>
              <a:rPr sz="1089" spc="86" dirty="0">
                <a:latin typeface="Malgun Gothic"/>
                <a:cs typeface="Malgun Gothic"/>
              </a:rPr>
              <a:t> </a:t>
            </a:r>
            <a:r>
              <a:rPr sz="1089" spc="109" dirty="0">
                <a:latin typeface="Malgun Gothic"/>
                <a:cs typeface="Malgun Gothic"/>
              </a:rPr>
              <a:t>:</a:t>
            </a:r>
            <a:endParaRPr sz="1089">
              <a:latin typeface="Malgun Gothic"/>
              <a:cs typeface="Malgun Gothic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970019" y="8839019"/>
            <a:ext cx="246081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1527">
              <a:spcBef>
                <a:spcPts val="86"/>
              </a:spcBef>
            </a:pPr>
            <a:r>
              <a:rPr sz="1089" spc="14" dirty="0">
                <a:latin typeface="Malgun Gothic"/>
                <a:cs typeface="Malgun Gothic"/>
              </a:rPr>
              <a:t>(</a:t>
            </a:r>
            <a:r>
              <a:rPr sz="1089" spc="-36" dirty="0">
                <a:latin typeface="Malgun Gothic"/>
                <a:cs typeface="Malgun Gothic"/>
              </a:rPr>
              <a:t>인</a:t>
            </a:r>
            <a:r>
              <a:rPr sz="1089" spc="14" dirty="0">
                <a:latin typeface="Malgun Gothic"/>
                <a:cs typeface="Malgun Gothic"/>
              </a:rPr>
              <a:t>)</a:t>
            </a:r>
            <a:endParaRPr sz="1089">
              <a:latin typeface="Malgun Gothic"/>
              <a:cs typeface="Malgun Gothic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249</TotalTime>
  <Words>961</Words>
  <Application>Microsoft Office PowerPoint</Application>
  <PresentationFormat>A4 용지(210x297mm)</PresentationFormat>
  <Paragraphs>142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11" baseType="lpstr">
      <vt:lpstr>맑은 고딕</vt:lpstr>
      <vt:lpstr>맑은 고딕</vt:lpstr>
      <vt:lpstr>연세소제목체</vt:lpstr>
      <vt:lpstr>연세제목체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153</cp:lastModifiedBy>
  <cp:revision>43</cp:revision>
  <dcterms:created xsi:type="dcterms:W3CDTF">2016-12-07T04:42:17Z</dcterms:created>
  <dcterms:modified xsi:type="dcterms:W3CDTF">2023-03-07T00:54:19Z</dcterms:modified>
</cp:coreProperties>
</file>