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4" autoAdjust="0"/>
    <p:restoredTop sz="94660"/>
  </p:normalViewPr>
  <p:slideViewPr>
    <p:cSldViewPr snapToGrid="0" showGuides="1">
      <p:cViewPr varScale="1">
        <p:scale>
          <a:sx n="71" d="100"/>
          <a:sy n="71" d="100"/>
        </p:scale>
        <p:origin x="1062" y="7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2024-12-04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6030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2024-12-04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3878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2024-12-04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5712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2024-12-04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0523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2024-12-04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287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2024-12-04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8171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2024-12-04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317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2024-12-04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1181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2024-12-04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9856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2024-12-04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0006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2024-12-04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23363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12/4/2024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87842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C22BD-E676-45AC-9B87-F3A5C309FD77}" type="datetimeFigureOut">
              <a:rPr lang="ko-KR" altLang="en-US" smtClean="0"/>
              <a:t>2024-12-04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4678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285863" y="1961045"/>
            <a:ext cx="6356983" cy="727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       1. </a:t>
            </a:r>
            <a:r>
              <a:rPr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귀 사의 일익 번창하심과 귀하의 건승을 기원합니다</a:t>
            </a: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신명 궁서"/>
              </a:rPr>
              <a:t>          2.</a:t>
            </a:r>
            <a:r>
              <a:rPr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신명 궁서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연세대학교 미래교육원에서는 기업 경영 현안에 국한된 문제를 벗어나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가업승계 및 그에 따른 세무적 리스크도 관리 할 수 있는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『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7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기 세무조사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&amp;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가업승계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최고위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과정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』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을 개설합니다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 3.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이 과정은 연세대학교 최고의 교수진을 비롯하여 국내 최고의 외부 전문가를 중심으로 구성된 최상의 커리큘럼을 준비하였습니다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 4.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이에 연세대학교 미래교육원에서는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귀하를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『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7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기 세무조사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&amp;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가업승계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최고위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과정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』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의 신입 원우로 정중히 모시고자 다음과 같이 안내해 드리오니 많은 관심과 참여 있으시기 바랍니다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모집기간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2025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12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까지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(*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조기 마감될 수 있습니다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.)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나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제출서류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입학지원서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사업자등록증 또는 재직증명서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전형방법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서류전형 후 개별 통보</a:t>
            </a: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</a:rPr>
              <a:t>          </a:t>
            </a:r>
            <a:r>
              <a:rPr lang="ko-KR" altLang="en-US" sz="1200" dirty="0">
                <a:latin typeface="맑은 고딕" pitchFamily="50" charset="-127"/>
              </a:rPr>
              <a:t>라</a:t>
            </a:r>
            <a:r>
              <a:rPr lang="en-US" altLang="ko-KR" sz="1200" dirty="0">
                <a:latin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</a:rPr>
              <a:t>입 학 식  </a:t>
            </a:r>
            <a:r>
              <a:rPr lang="en-US" altLang="ko-KR" sz="1200" dirty="0">
                <a:latin typeface="맑은 고딕" pitchFamily="50" charset="-127"/>
              </a:rPr>
              <a:t>:  2025</a:t>
            </a:r>
            <a:r>
              <a:rPr lang="ko-KR" altLang="en-US" sz="1200" dirty="0">
                <a:latin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</a:rPr>
              <a:t>3</a:t>
            </a:r>
            <a:r>
              <a:rPr lang="ko-KR" altLang="en-US" sz="1200" dirty="0">
                <a:latin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</a:rPr>
              <a:t>19</a:t>
            </a:r>
            <a:r>
              <a:rPr lang="ko-KR" altLang="en-US" sz="1200" dirty="0">
                <a:latin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</a:rPr>
              <a:t>수</a:t>
            </a:r>
            <a:r>
              <a:rPr lang="en-US" altLang="ko-KR" sz="1200" dirty="0">
                <a:latin typeface="맑은 고딕" pitchFamily="50" charset="-127"/>
              </a:rPr>
              <a:t>)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마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본 강 의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2025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년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3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26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 ~ 2025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년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11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12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 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                    (</a:t>
            </a:r>
            <a:r>
              <a:rPr lang="ko-KR" altLang="en-US" sz="1200" b="1" u="sng" dirty="0">
                <a:latin typeface="맑은 고딕" pitchFamily="50" charset="-127"/>
                <a:ea typeface="맑은 고딕" pitchFamily="50" charset="-127"/>
              </a:rPr>
              <a:t>매주 수요일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17:30 ~ 21:10,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석식 포함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000" spc="-150" dirty="0">
              <a:latin typeface="맑은 고딕" pitchFamily="50" charset="-127"/>
              <a:ea typeface="맑은 고딕" pitchFamily="50" charset="-127"/>
            </a:endParaRP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 료 식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2025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26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05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사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교 육 비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7,900,000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원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수업료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및 운영경비 포함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 /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해외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연수비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별도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아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교육장소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삼정호텔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서울 강남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 / </a:t>
            </a:r>
            <a:r>
              <a:rPr lang="en-US" altLang="ko-KR" sz="1000" spc="-150" dirty="0">
                <a:latin typeface="맑은 고딕" pitchFamily="50" charset="-127"/>
                <a:ea typeface="맑은 고딕" pitchFamily="50" charset="-127"/>
              </a:rPr>
              <a:t>※ </a:t>
            </a:r>
            <a:r>
              <a:rPr lang="ko-KR" altLang="en-US" sz="1000" spc="-150" dirty="0">
                <a:latin typeface="맑은 고딕" pitchFamily="50" charset="-127"/>
                <a:ea typeface="맑은 고딕" pitchFamily="50" charset="-127"/>
              </a:rPr>
              <a:t>단</a:t>
            </a:r>
            <a:r>
              <a:rPr lang="en-US" altLang="ko-KR" sz="1000" spc="-15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spc="-150" dirty="0">
                <a:latin typeface="맑은 고딕" pitchFamily="50" charset="-127"/>
                <a:ea typeface="맑은 고딕" pitchFamily="50" charset="-127"/>
              </a:rPr>
              <a:t>입학식과 수료식은 연세대학교 신촌캠퍼스에서 진행합니다</a:t>
            </a:r>
            <a:r>
              <a:rPr lang="en-US" altLang="ko-KR" sz="1000" spc="-15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</a:rPr>
              <a:t>          </a:t>
            </a:r>
            <a:r>
              <a:rPr lang="ko-KR" altLang="en-US" sz="1200" dirty="0" err="1">
                <a:latin typeface="맑은 고딕" pitchFamily="50" charset="-127"/>
              </a:rPr>
              <a:t>붙</a:t>
            </a:r>
            <a:r>
              <a:rPr lang="ko-KR" altLang="en-US" sz="1200" dirty="0">
                <a:latin typeface="맑은 고딕" pitchFamily="50" charset="-127"/>
              </a:rPr>
              <a:t>   임</a:t>
            </a:r>
            <a:r>
              <a:rPr lang="en-US" altLang="ko-KR" sz="1200" dirty="0">
                <a:latin typeface="맑은 고딕" pitchFamily="50" charset="-127"/>
              </a:rPr>
              <a:t>    1. </a:t>
            </a:r>
            <a:r>
              <a:rPr lang="ko-KR" altLang="en-US" sz="1200" dirty="0">
                <a:latin typeface="맑은 고딕" pitchFamily="50" charset="-127"/>
              </a:rPr>
              <a:t>입학안내서 </a:t>
            </a:r>
            <a:r>
              <a:rPr lang="en-US" altLang="ko-KR" sz="1200" dirty="0">
                <a:latin typeface="맑은 고딕" pitchFamily="50" charset="-127"/>
              </a:rPr>
              <a:t>1</a:t>
            </a:r>
            <a:r>
              <a:rPr lang="ko-KR" altLang="en-US" sz="1200" dirty="0">
                <a:latin typeface="맑은 고딕" pitchFamily="50" charset="-127"/>
              </a:rPr>
              <a:t>부</a:t>
            </a:r>
            <a:r>
              <a:rPr lang="en-US" altLang="ko-KR" sz="1200" dirty="0">
                <a:latin typeface="맑은 고딕" pitchFamily="50" charset="-127"/>
              </a:rPr>
              <a:t>.</a:t>
            </a:r>
            <a:endParaRPr lang="ko-KR" altLang="en-US" sz="1200" dirty="0">
              <a:latin typeface="맑은 고딕" pitchFamily="50" charset="-127"/>
            </a:endParaRP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</a:rPr>
              <a:t>                       2. </a:t>
            </a:r>
            <a:r>
              <a:rPr lang="ko-KR" altLang="en-US" sz="1200" dirty="0">
                <a:latin typeface="맑은 고딕" pitchFamily="50" charset="-127"/>
              </a:rPr>
              <a:t>입학원서 </a:t>
            </a:r>
            <a:r>
              <a:rPr lang="en-US" altLang="ko-KR" sz="1200" dirty="0">
                <a:latin typeface="맑은 고딕" pitchFamily="50" charset="-127"/>
              </a:rPr>
              <a:t>1</a:t>
            </a:r>
            <a:r>
              <a:rPr lang="ko-KR" altLang="en-US" sz="1200" dirty="0">
                <a:latin typeface="맑은 고딕" pitchFamily="50" charset="-127"/>
              </a:rPr>
              <a:t>부</a:t>
            </a:r>
            <a:r>
              <a:rPr lang="en-US" altLang="ko-KR" sz="1200" dirty="0">
                <a:latin typeface="맑은 고딕" pitchFamily="50" charset="-127"/>
              </a:rPr>
              <a:t>.</a:t>
            </a: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              3.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개인정보수집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이용동의서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끝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  <a:endParaRPr lang="en-US" altLang="ko-KR" sz="1200" dirty="0">
              <a:latin typeface="맑은 고딕" pitchFamily="50" charset="-127"/>
            </a:endParaRPr>
          </a:p>
        </p:txBody>
      </p:sp>
      <p:pic>
        <p:nvPicPr>
          <p:cNvPr id="4" name="그림 8" descr="연세대로고_symbol_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34925"/>
            <a:ext cx="865188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68263" y="977900"/>
            <a:ext cx="6570417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>
              <a:spcBef>
                <a:spcPct val="50000"/>
              </a:spcBef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수신자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상속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증여와 세무조사 대응 방안에 관심이 있으신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CEO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및 임원 등</a:t>
            </a:r>
          </a:p>
          <a:p>
            <a:pPr>
              <a:spcBef>
                <a:spcPct val="50000"/>
              </a:spcBef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경  유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spcBef>
                <a:spcPct val="50000"/>
              </a:spcBef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   목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7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 세무조사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&amp;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가업승계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과정 입학 안내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2030413" y="266700"/>
            <a:ext cx="2774950" cy="46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dist" eaLnBrk="1" latinLnBrk="1" hangingPunct="1">
              <a:lnSpc>
                <a:spcPct val="80000"/>
              </a:lnSpc>
              <a:spcBef>
                <a:spcPct val="50000"/>
              </a:spcBef>
            </a:pPr>
            <a:r>
              <a:rPr lang="ko-KR" altLang="en-US" sz="30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연세대학교</a:t>
            </a:r>
            <a:endParaRPr lang="en-US" altLang="ko-KR" sz="3000" dirty="0">
              <a:latin typeface="연세제목체" panose="02030504000101010101" pitchFamily="18" charset="-127"/>
              <a:ea typeface="연세제목체" panose="02030504000101010101" pitchFamily="18" charset="-127"/>
            </a:endParaRPr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>
            <a:off x="0" y="1855788"/>
            <a:ext cx="6858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직사각형 1"/>
          <p:cNvSpPr>
            <a:spLocks noChangeArrowheads="1"/>
          </p:cNvSpPr>
          <p:nvPr/>
        </p:nvSpPr>
        <p:spPr bwMode="auto">
          <a:xfrm>
            <a:off x="908844" y="7275400"/>
            <a:ext cx="5581650" cy="709896"/>
          </a:xfrm>
          <a:prstGeom prst="rect">
            <a:avLst/>
          </a:prstGeom>
          <a:solidFill>
            <a:srgbClr val="C0C0C0"/>
          </a:solidFill>
          <a:ln w="12700" cap="rnd" algn="ctr">
            <a:noFill/>
            <a:round/>
            <a:headEnd/>
            <a:tailEnd/>
          </a:ln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 문의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연세대학교 세무조사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&amp;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가업승계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과정 사무국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Tel :  02-2123-3826    Fax : 02-2123-8664    E-mail :  yuceo@yonsei.ac.kr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9CF91CCA-3BFC-4D22-8DC3-8F634410AF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1983" y="9252570"/>
            <a:ext cx="42481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kumimoji="0" lang="ko-KR" altLang="en-US" sz="22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연세대학교 미래교육원장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37319355-E0E4-42E6-8394-FE74B97C4E5B}"/>
              </a:ext>
            </a:extLst>
          </p:cNvPr>
          <p:cNvSpPr/>
          <p:nvPr/>
        </p:nvSpPr>
        <p:spPr>
          <a:xfrm>
            <a:off x="4586331" y="9364667"/>
            <a:ext cx="1017639" cy="2191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>
                <a:solidFill>
                  <a:schemeClr val="tx1"/>
                </a:solidFill>
              </a:rPr>
              <a:t>직 인 생 </a:t>
            </a:r>
            <a:r>
              <a:rPr lang="ko-KR" altLang="en-US" sz="1300" dirty="0" err="1">
                <a:solidFill>
                  <a:schemeClr val="tx1"/>
                </a:solidFill>
              </a:rPr>
              <a:t>략</a:t>
            </a:r>
            <a:endParaRPr lang="ko-KR" altLang="en-US" sz="13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931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141288" y="38674"/>
            <a:ext cx="6580187" cy="9770344"/>
          </a:xfrm>
          <a:prstGeom prst="roundRect">
            <a:avLst>
              <a:gd name="adj" fmla="val 5538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TextBox 22"/>
          <p:cNvSpPr txBox="1">
            <a:spLocks noChangeArrowheads="1"/>
          </p:cNvSpPr>
          <p:nvPr/>
        </p:nvSpPr>
        <p:spPr bwMode="auto">
          <a:xfrm>
            <a:off x="142875" y="812651"/>
            <a:ext cx="3975768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/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기재하신 내용은 입학심사 자료로 </a:t>
            </a:r>
            <a:r>
              <a:rPr lang="ko-KR" altLang="en-US" sz="9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사용되오니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정확히 작성해 주십시오</a:t>
            </a:r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1538629"/>
              </p:ext>
            </p:extLst>
          </p:nvPr>
        </p:nvGraphicFramePr>
        <p:xfrm>
          <a:off x="214313" y="1070691"/>
          <a:ext cx="6439311" cy="705827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22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98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25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7586">
                  <a:extLst>
                    <a:ext uri="{9D8B030D-6E8A-4147-A177-3AD203B41FA5}">
                      <a16:colId xmlns:a16="http://schemas.microsoft.com/office/drawing/2014/main" val="583297922"/>
                    </a:ext>
                  </a:extLst>
                </a:gridCol>
                <a:gridCol w="512506">
                  <a:extLst>
                    <a:ext uri="{9D8B030D-6E8A-4147-A177-3AD203B41FA5}">
                      <a16:colId xmlns:a16="http://schemas.microsoft.com/office/drawing/2014/main" val="2905861876"/>
                    </a:ext>
                  </a:extLst>
                </a:gridCol>
                <a:gridCol w="4055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3798">
                  <a:extLst>
                    <a:ext uri="{9D8B030D-6E8A-4147-A177-3AD203B41FA5}">
                      <a16:colId xmlns:a16="http://schemas.microsoft.com/office/drawing/2014/main" val="1517595411"/>
                    </a:ext>
                  </a:extLst>
                </a:gridCol>
                <a:gridCol w="62521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30929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인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적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사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항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성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한글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성 별</a:t>
                      </a: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남</a:t>
                      </a:r>
                    </a:p>
                  </a:txBody>
                  <a:tcPr marL="91421" marR="91421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여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477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생년월일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주민등록상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850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 err="1">
                          <a:latin typeface="맑은 고딕" pitchFamily="50" charset="-127"/>
                          <a:ea typeface="맑은 고딕" pitchFamily="50" charset="-127"/>
                        </a:rPr>
                        <a:t>여권영문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취 미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골프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핸디</a:t>
                      </a:r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92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+mn-ea"/>
                        </a:rPr>
                        <a:t>E-mail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휴대폰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929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근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무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처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관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직   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254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업종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 err="1">
                          <a:latin typeface="맑은 고딕" pitchFamily="50" charset="-127"/>
                          <a:ea typeface="맑은 고딕" pitchFamily="50" charset="-127"/>
                        </a:rPr>
                        <a:t>주요생산품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매출액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자본금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092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회사 주소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6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우      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850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회사 전화</a:t>
                      </a: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FAX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850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담당직원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성명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          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직위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850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담당자 연락처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pc="-150" dirty="0">
                          <a:latin typeface="맑은 고딕" pitchFamily="50" charset="-127"/>
                          <a:ea typeface="맑은 고딕" pitchFamily="50" charset="-127"/>
                        </a:rPr>
                        <a:t>담당자 </a:t>
                      </a:r>
                      <a:r>
                        <a:rPr lang="en-US" altLang="ko-KR" sz="1200" spc="-150" dirty="0">
                          <a:latin typeface="맑은 고딕" pitchFamily="50" charset="-127"/>
                          <a:ea typeface="맑은 고딕" pitchFamily="50" charset="-127"/>
                        </a:rPr>
                        <a:t>E-mail</a:t>
                      </a:r>
                      <a:endParaRPr lang="ko-KR" altLang="en-US" sz="12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0929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요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경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력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기관명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부서 및 직위</a:t>
                      </a:r>
                      <a:endParaRPr lang="ko-KR" altLang="en-US" dirty="0"/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850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85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390843"/>
                  </a:ext>
                </a:extLst>
              </a:tr>
              <a:tr h="35850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0929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최고위과정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경력</a:t>
                      </a: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>
                          <a:latin typeface="맑은 고딕" pitchFamily="50" charset="-127"/>
                          <a:ea typeface="맑은 고딕" pitchFamily="50" charset="-127"/>
                        </a:rPr>
                        <a:t>과정명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학교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주요 직책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9416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9416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30929">
                <a:tc gridSpan="8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귀하께서 본 과정을 알게 된 경로를 체크해 주십시오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중복 가능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816584">
                <a:tc gridSpan="8"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신문광고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메일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문자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안내장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지인 추천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</a:t>
                      </a: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추천인 성명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직장명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직위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               </a:t>
                      </a:r>
                      <a:r>
                        <a:rPr lang="ko-KR" altLang="en-US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본인과의 관계 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:                 )</a:t>
                      </a:r>
                    </a:p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 ※ </a:t>
                      </a:r>
                      <a:r>
                        <a:rPr lang="ko-KR" altLang="en-US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추천인이 있으신 경우 필히 기재해 주시기 바랍니다</a:t>
                      </a: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9" name="직사각형 15"/>
          <p:cNvSpPr>
            <a:spLocks noChangeArrowheads="1"/>
          </p:cNvSpPr>
          <p:nvPr/>
        </p:nvSpPr>
        <p:spPr bwMode="auto">
          <a:xfrm>
            <a:off x="5245855" y="8259877"/>
            <a:ext cx="1279525" cy="1437576"/>
          </a:xfrm>
          <a:prstGeom prst="rect">
            <a:avLst/>
          </a:prstGeom>
          <a:noFill/>
          <a:ln w="19050" cap="rnd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사진 부착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algn="ctr" eaLnBrk="1" latinLnBrk="1" hangingPunct="1"/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추후 제출 가능</a:t>
            </a:r>
          </a:p>
        </p:txBody>
      </p:sp>
      <p:sp>
        <p:nvSpPr>
          <p:cNvPr id="10" name="직사각형 16"/>
          <p:cNvSpPr>
            <a:spLocks noChangeArrowheads="1"/>
          </p:cNvSpPr>
          <p:nvPr/>
        </p:nvSpPr>
        <p:spPr bwMode="auto">
          <a:xfrm>
            <a:off x="1714500" y="9415417"/>
            <a:ext cx="3429000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lang="ko-KR" altLang="en-US" sz="17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연세대학교 미래교육원 </a:t>
            </a:r>
            <a:r>
              <a:rPr lang="ko-KR" altLang="en-US" sz="15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정 귀하</a:t>
            </a:r>
          </a:p>
        </p:txBody>
      </p:sp>
      <p:sp>
        <p:nvSpPr>
          <p:cNvPr id="11" name="TextBox 17"/>
          <p:cNvSpPr txBox="1">
            <a:spLocks noChangeArrowheads="1"/>
          </p:cNvSpPr>
          <p:nvPr/>
        </p:nvSpPr>
        <p:spPr bwMode="auto">
          <a:xfrm>
            <a:off x="2360112" y="8874834"/>
            <a:ext cx="21605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     월      일</a:t>
            </a:r>
          </a:p>
        </p:txBody>
      </p:sp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1509212" y="9206621"/>
            <a:ext cx="143986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지원자</a:t>
            </a:r>
          </a:p>
        </p:txBody>
      </p:sp>
      <p:sp>
        <p:nvSpPr>
          <p:cNvPr id="13" name="TextBox 19"/>
          <p:cNvSpPr txBox="1">
            <a:spLocks noChangeArrowheads="1"/>
          </p:cNvSpPr>
          <p:nvPr/>
        </p:nvSpPr>
        <p:spPr bwMode="auto">
          <a:xfrm>
            <a:off x="3741237" y="9187571"/>
            <a:ext cx="80645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</a:t>
            </a:r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3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21"/>
          <p:cNvSpPr txBox="1">
            <a:spLocks noChangeArrowheads="1"/>
          </p:cNvSpPr>
          <p:nvPr/>
        </p:nvSpPr>
        <p:spPr bwMode="auto">
          <a:xfrm>
            <a:off x="1073622" y="119490"/>
            <a:ext cx="5451759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dist" eaLnBrk="1" latinLnBrk="1" hangingPunct="1"/>
            <a:r>
              <a:rPr lang="ko-KR" altLang="en-US" spc="-3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세무조사 </a:t>
            </a:r>
            <a:r>
              <a:rPr lang="en-US" altLang="ko-KR" spc="-3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&amp; </a:t>
            </a:r>
            <a:r>
              <a:rPr lang="ko-KR" altLang="en-US" spc="-3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가업승계 </a:t>
            </a:r>
            <a:r>
              <a:rPr lang="ko-KR" altLang="en-US" spc="-300" dirty="0" err="1">
                <a:latin typeface="연세제목체" panose="02030504000101010101" pitchFamily="18" charset="-127"/>
                <a:ea typeface="연세제목체" panose="02030504000101010101" pitchFamily="18" charset="-127"/>
              </a:rPr>
              <a:t>최고위</a:t>
            </a:r>
            <a:r>
              <a:rPr lang="ko-KR" altLang="en-US" spc="-3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 과정 입학원서</a:t>
            </a:r>
          </a:p>
          <a:p>
            <a:pPr algn="dist" eaLnBrk="1" latinLnBrk="1" hangingPunct="1"/>
            <a:r>
              <a:rPr lang="en-US" altLang="ko-KR" sz="1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Tax Top Management Program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154153" y="8168652"/>
            <a:ext cx="5127710" cy="508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본인은 귀 기관에서 운영하는 세무조사 </a:t>
            </a:r>
            <a:r>
              <a:rPr lang="en-US" altLang="ko-KR" sz="11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&amp; </a:t>
            </a:r>
            <a:r>
              <a:rPr lang="ko-KR" altLang="en-US" sz="11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가업승계 </a:t>
            </a:r>
            <a:r>
              <a:rPr lang="ko-KR" altLang="en-US" sz="1100" b="1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en-US" altLang="ko-KR" sz="11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과정에 입학하고자 소정의 서류를 갖추어 지원합니다</a:t>
            </a:r>
            <a:r>
              <a:rPr lang="en-US" altLang="ko-KR" sz="11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1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/>
          <a:srcRect l="17712" t="21859" r="19162" b="24843"/>
          <a:stretch/>
        </p:blipFill>
        <p:spPr>
          <a:xfrm>
            <a:off x="402924" y="130864"/>
            <a:ext cx="670698" cy="67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964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43131" y="716497"/>
            <a:ext cx="2370332" cy="249076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>
              <a:spcBef>
                <a:spcPts val="91"/>
              </a:spcBef>
            </a:pPr>
            <a:r>
              <a:rPr sz="1543" b="1" spc="-50" dirty="0">
                <a:latin typeface="Malgun Gothic"/>
                <a:cs typeface="Malgun Gothic"/>
              </a:rPr>
              <a:t>개인정보</a:t>
            </a:r>
            <a:r>
              <a:rPr sz="1543" b="1" spc="185" dirty="0">
                <a:latin typeface="Malgun Gothic"/>
                <a:cs typeface="Malgun Gothic"/>
              </a:rPr>
              <a:t> </a:t>
            </a:r>
            <a:r>
              <a:rPr sz="1543" b="1" spc="-23" dirty="0">
                <a:latin typeface="Malgun Gothic"/>
                <a:cs typeface="Malgun Gothic"/>
              </a:rPr>
              <a:t>수집·이용</a:t>
            </a:r>
            <a:r>
              <a:rPr sz="1543" b="1" spc="191" dirty="0">
                <a:latin typeface="Malgun Gothic"/>
                <a:cs typeface="Malgun Gothic"/>
              </a:rPr>
              <a:t> </a:t>
            </a:r>
            <a:r>
              <a:rPr sz="1543" b="1" spc="-50" dirty="0">
                <a:latin typeface="Malgun Gothic"/>
                <a:cs typeface="Malgun Gothic"/>
              </a:rPr>
              <a:t>동의서</a:t>
            </a:r>
            <a:endParaRPr sz="1543">
              <a:latin typeface="Malgun Gothic"/>
              <a:cs typeface="Malgun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0955" y="1192325"/>
            <a:ext cx="5573998" cy="764280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marR="4611">
              <a:lnSpc>
                <a:spcPct val="133500"/>
              </a:lnSpc>
              <a:spcBef>
                <a:spcPts val="91"/>
              </a:spcBef>
            </a:pPr>
            <a:r>
              <a:rPr sz="998" spc="-32" dirty="0">
                <a:latin typeface="Malgun Gothic"/>
                <a:cs typeface="Malgun Gothic"/>
              </a:rPr>
              <a:t>연세대학교</a:t>
            </a:r>
            <a:r>
              <a:rPr sz="998" spc="17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수집·이용을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위하여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8" dirty="0">
                <a:latin typeface="Malgun Gothic"/>
                <a:cs typeface="Malgun Gothic"/>
              </a:rPr>
              <a:t> </a:t>
            </a:r>
            <a:r>
              <a:rPr sz="998" spc="-73" dirty="0">
                <a:latin typeface="Malgun Gothic"/>
                <a:cs typeface="Malgun Gothic"/>
              </a:rPr>
              <a:t>「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보호법</a:t>
            </a:r>
            <a:r>
              <a:rPr sz="998" spc="-73" dirty="0">
                <a:latin typeface="Malgun Gothic"/>
                <a:cs typeface="Malgun Gothic"/>
              </a:rPr>
              <a:t>」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제15조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3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제22조 </a:t>
            </a:r>
            <a:r>
              <a:rPr sz="998" spc="-3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에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따라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동의를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받고자</a:t>
            </a:r>
            <a:r>
              <a:rPr sz="998" spc="132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합니다.</a:t>
            </a:r>
          </a:p>
          <a:p>
            <a:pPr>
              <a:spcBef>
                <a:spcPts val="77"/>
              </a:spcBef>
            </a:pPr>
            <a:endParaRPr sz="1044" dirty="0">
              <a:latin typeface="Malgun Gothic"/>
              <a:cs typeface="Malgun Gothic"/>
            </a:endParaRPr>
          </a:p>
          <a:p>
            <a:pPr marL="214393" indent="-203442">
              <a:spcBef>
                <a:spcPts val="5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36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1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동의(입학지원)</a:t>
            </a:r>
            <a:endParaRPr sz="1089" dirty="0">
              <a:latin typeface="Malgun Gothic"/>
              <a:cs typeface="Malgun Gothic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83587" y="2092361"/>
          <a:ext cx="5465653" cy="162754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108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15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32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41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목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1369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수집목적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302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보유기간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5740">
                <a:tc>
                  <a:txBody>
                    <a:bodyPr/>
                    <a:lstStyle/>
                    <a:p>
                      <a:pPr marL="63500" marR="57150" algn="just">
                        <a:lnSpc>
                          <a:spcPct val="108400"/>
                        </a:lnSpc>
                        <a:spcBef>
                          <a:spcPts val="310"/>
                        </a:spcBef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[필수]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증명사진,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성명(한글/한문/영문),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생년월일, </a:t>
                      </a:r>
                      <a:r>
                        <a:rPr sz="1000" spc="10" dirty="0" err="1">
                          <a:latin typeface="+mn-ea"/>
                          <a:ea typeface="+mn-ea"/>
                          <a:cs typeface="Malgun Gothic"/>
                        </a:rPr>
                        <a:t>성별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r>
                        <a:rPr lang="en-US" sz="1000" spc="1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 err="1">
                          <a:latin typeface="+mn-ea"/>
                          <a:ea typeface="+mn-ea"/>
                          <a:cs typeface="Malgun Gothic"/>
                        </a:rPr>
                        <a:t>휴대폰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취미,</a:t>
                      </a:r>
                      <a:r>
                        <a:rPr sz="1000" spc="2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골프,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기관명,</a:t>
                      </a:r>
                      <a:r>
                        <a:rPr sz="1000" spc="27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 err="1">
                          <a:latin typeface="+mn-ea"/>
                          <a:ea typeface="+mn-ea"/>
                          <a:cs typeface="Malgun Gothic"/>
                        </a:rPr>
                        <a:t>직</a:t>
                      </a:r>
                      <a:r>
                        <a:rPr sz="1000" spc="35" dirty="0" err="1">
                          <a:latin typeface="+mn-ea"/>
                          <a:ea typeface="+mn-ea"/>
                          <a:cs typeface="Malgun Gothic"/>
                        </a:rPr>
                        <a:t>위</a:t>
                      </a:r>
                      <a:r>
                        <a:rPr sz="1000" spc="35" dirty="0">
                          <a:latin typeface="+mn-ea"/>
                          <a:ea typeface="+mn-ea"/>
                          <a:cs typeface="Malgun Gothic"/>
                        </a:rPr>
                        <a:t>,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업종/주요생산품,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매출액/자본금,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회사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주소, </a:t>
                      </a:r>
                      <a:r>
                        <a:rPr lang="ko-KR" altLang="en-US" sz="1000" spc="-35" dirty="0">
                          <a:latin typeface="+mn-ea"/>
                          <a:ea typeface="+mn-ea"/>
                          <a:cs typeface="Malgun Gothic"/>
                        </a:rPr>
                        <a:t>회사 전화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lang="ko-KR" altLang="en-US" sz="1000" spc="150" dirty="0">
                          <a:latin typeface="+mn-ea"/>
                          <a:ea typeface="+mn-ea"/>
                          <a:cs typeface="Malgun Gothic"/>
                        </a:rPr>
                        <a:t>회사 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FAX,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30" dirty="0">
                          <a:latin typeface="+mn-ea"/>
                          <a:ea typeface="+mn-ea"/>
                          <a:cs typeface="Malgun Gothic"/>
                        </a:rPr>
                        <a:t>전자우편(E-mail),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홈페이지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3573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+mn-ea"/>
                        <a:ea typeface="+mn-ea"/>
                        <a:cs typeface="Times New Roman"/>
                      </a:endParaRPr>
                    </a:p>
                    <a:p>
                      <a:pPr marL="278130" marR="69215" indent="-90170">
                        <a:lnSpc>
                          <a:spcPct val="108100"/>
                        </a:lnSpc>
                        <a:spcBef>
                          <a:spcPts val="840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합격자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선발,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50" dirty="0">
                          <a:latin typeface="+mn-ea"/>
                          <a:ea typeface="+mn-ea"/>
                          <a:cs typeface="Malgun Gothic"/>
                        </a:rPr>
                        <a:t>교육과정기록</a:t>
                      </a:r>
                    </a:p>
                    <a:p>
                      <a:pPr marL="142875" marR="136525" algn="ctr">
                        <a:lnSpc>
                          <a:spcPct val="108100"/>
                        </a:lnSpc>
                        <a:spcBef>
                          <a:spcPts val="10"/>
                        </a:spcBef>
                      </a:pP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(수료기록)</a:t>
                      </a:r>
                      <a:r>
                        <a:rPr sz="1000" spc="-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 err="1">
                          <a:latin typeface="+mn-ea"/>
                          <a:ea typeface="+mn-ea"/>
                          <a:cs typeface="Malgun Gothic"/>
                        </a:rPr>
                        <a:t>학사관리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br>
                        <a:rPr lang="en-US" sz="1000" spc="-10" dirty="0"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공지사항</a:t>
                      </a:r>
                      <a:r>
                        <a:rPr sz="1000" spc="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안내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16839" marR="142240" algn="ctr">
                        <a:lnSpc>
                          <a:spcPct val="108300"/>
                        </a:lnSpc>
                        <a:spcBef>
                          <a:spcPts val="1445"/>
                        </a:spcBef>
                      </a:pP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5년</a:t>
                      </a:r>
                      <a:br>
                        <a:rPr lang="en-US"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</a:t>
                      </a:r>
                      <a:r>
                        <a:rPr sz="1300" b="1" u="sng" spc="-15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입학지원서)/ </a:t>
                      </a:r>
                      <a:r>
                        <a:rPr sz="1300" b="1" spc="-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300" b="1" u="sng" spc="-18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준영구</a:t>
                      </a:r>
                      <a:r>
                        <a:rPr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br>
                        <a:rPr lang="en-US"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(학사관리, </a:t>
                      </a:r>
                      <a:br>
                        <a:rPr lang="en-US"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30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수료기록보존</a:t>
                      </a:r>
                      <a:r>
                        <a:rPr sz="1300" b="1" u="sng" spc="-30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)</a:t>
                      </a:r>
                      <a:endParaRPr sz="1300" spc="-3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16655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653">
                <a:tc>
                  <a:txBody>
                    <a:bodyPr/>
                    <a:lstStyle/>
                    <a:p>
                      <a:pPr marL="63500" algn="just">
                        <a:lnSpc>
                          <a:spcPts val="1310"/>
                        </a:lnSpc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[선택]</a:t>
                      </a:r>
                      <a:r>
                        <a:rPr sz="1000" b="1" spc="21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성명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직위,</a:t>
                      </a:r>
                      <a:r>
                        <a:rPr sz="1000" spc="24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lang="en-US"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 err="1">
                          <a:latin typeface="+mn-ea"/>
                          <a:ea typeface="+mn-ea"/>
                          <a:cs typeface="Malgun Gothic"/>
                        </a:rPr>
                        <a:t>연락처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r>
                        <a:rPr lang="en-US"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lang="ko-KR" altLang="en-US" sz="1000" spc="235" dirty="0">
                          <a:latin typeface="+mn-ea"/>
                          <a:ea typeface="+mn-ea"/>
                          <a:cs typeface="Malgun Gothic"/>
                        </a:rPr>
                        <a:t>담당자 전자우편</a:t>
                      </a:r>
                      <a:r>
                        <a:rPr lang="en-US" altLang="ko-KR" sz="1000" spc="235" dirty="0">
                          <a:latin typeface="+mn-ea"/>
                          <a:ea typeface="+mn-ea"/>
                          <a:cs typeface="Malgun Gothic"/>
                        </a:rPr>
                        <a:t>(E-mail), </a:t>
                      </a: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최종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학력</a:t>
                      </a: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(학교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학위명),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주요경력/최고위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과정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경력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(</a:t>
                      </a:r>
                      <a:r>
                        <a:rPr sz="1000" spc="15" dirty="0" err="1">
                          <a:latin typeface="+mn-ea"/>
                          <a:ea typeface="+mn-ea"/>
                          <a:cs typeface="Malgun Gothic"/>
                        </a:rPr>
                        <a:t>기관명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/</a:t>
                      </a:r>
                      <a:r>
                        <a:rPr sz="1000" dirty="0" err="1">
                          <a:latin typeface="+mn-ea"/>
                          <a:ea typeface="+mn-ea"/>
                          <a:cs typeface="Malgun Gothic"/>
                        </a:rPr>
                        <a:t>과정명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부서</a:t>
                      </a:r>
                      <a:r>
                        <a:rPr sz="1000" spc="16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14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20" dirty="0">
                          <a:latin typeface="+mn-ea"/>
                          <a:ea typeface="+mn-ea"/>
                          <a:cs typeface="Malgun Gothic"/>
                        </a:rPr>
                        <a:t>직위/직책),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 err="1">
                          <a:latin typeface="+mn-ea"/>
                          <a:ea typeface="+mn-ea"/>
                          <a:cs typeface="Malgun Gothic"/>
                        </a:rPr>
                        <a:t>자기소개</a:t>
                      </a:r>
                      <a:r>
                        <a:rPr lang="en-US" sz="1000" spc="-10" dirty="0">
                          <a:latin typeface="+mn-ea"/>
                          <a:ea typeface="+mn-ea"/>
                          <a:cs typeface="Malgun Gothic"/>
                        </a:rPr>
                        <a:t>, </a:t>
                      </a: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추천인</a:t>
                      </a:r>
                      <a:r>
                        <a:rPr sz="1000" spc="10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정보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35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640955" y="3753842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필수항목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입학지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원이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불가하며,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선택항목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시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합격자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선발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평가에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제한이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있을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있습니다.</a:t>
            </a:r>
            <a:endParaRPr sz="998">
              <a:latin typeface="Malgun Gothic"/>
              <a:cs typeface="Malgun Gothic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683586" y="4156492"/>
          <a:ext cx="5470264" cy="4628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22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22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0728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[필수항목]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111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[선택항목]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640955" y="4862727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동의(연락수첩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제작)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683587" y="5104279"/>
          <a:ext cx="5432803" cy="7350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16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97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4988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44005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4034">
                <a:tc>
                  <a:txBody>
                    <a:bodyPr/>
                    <a:lstStyle/>
                    <a:p>
                      <a:pPr marL="63500" marR="55880" algn="just">
                        <a:lnSpc>
                          <a:spcPct val="108500"/>
                        </a:lnSpc>
                        <a:spcBef>
                          <a:spcPts val="14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-5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증명사진,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성명(한글), </a:t>
                      </a:r>
                      <a:r>
                        <a:rPr sz="1000" spc="-20" dirty="0">
                          <a:latin typeface="Malgun Gothic"/>
                          <a:cs typeface="Malgun Gothic"/>
                        </a:rPr>
                        <a:t>생년월일,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기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관명, 직위,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업종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및 주요생산품,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주소, </a:t>
                      </a:r>
                      <a:r>
                        <a:rPr sz="1000" spc="-45" dirty="0" err="1">
                          <a:latin typeface="Malgun Gothic"/>
                          <a:cs typeface="Malgun Gothic"/>
                        </a:rPr>
                        <a:t>회사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 err="1">
                          <a:latin typeface="Malgun Gothic"/>
                          <a:cs typeface="Malgun Gothic"/>
                        </a:rPr>
                        <a:t>전화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lang="ko-KR" altLang="en-US" sz="1000" spc="140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spc="90" dirty="0">
                          <a:latin typeface="Malgun Gothic"/>
                          <a:cs typeface="Malgun Gothic"/>
                        </a:rPr>
                        <a:t>FAX,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전자우편(E-mail),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홈페이지</a:t>
                      </a:r>
                      <a:endParaRPr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1613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7045" marR="110489" indent="-367665">
                        <a:lnSpc>
                          <a:spcPct val="108100"/>
                        </a:lnSpc>
                        <a:spcBef>
                          <a:spcPts val="865"/>
                        </a:spcBef>
                      </a:pPr>
                      <a:r>
                        <a:rPr sz="1000" spc="-45" dirty="0">
                          <a:latin typeface="Malgun Gothic"/>
                          <a:cs typeface="Malgun Gothic"/>
                        </a:rPr>
                        <a:t>기수별</a:t>
                      </a:r>
                      <a:r>
                        <a:rPr sz="1000" spc="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연락수첩 </a:t>
                      </a:r>
                      <a:r>
                        <a:rPr sz="1000" spc="-37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제작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997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1009">
                        <a:lnSpc>
                          <a:spcPct val="100000"/>
                        </a:lnSpc>
                        <a:spcBef>
                          <a:spcPts val="1485"/>
                        </a:spcBef>
                      </a:pPr>
                      <a:r>
                        <a:rPr lang="ko-KR" altLang="en-US"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재학 중</a:t>
                      </a:r>
                      <a:endParaRPr sz="1300" dirty="0">
                        <a:latin typeface="Malgun Gothic"/>
                        <a:cs typeface="Malgun Gothic"/>
                      </a:endParaRPr>
                    </a:p>
                  </a:txBody>
                  <a:tcPr marL="0" marR="0" marT="17116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640955" y="5869095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기수별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연락수첩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제작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이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5661" y="6273827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[연락수첩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제작]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0955" y="6747252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동의(교육과정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홍보)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683587" y="6988812"/>
          <a:ext cx="5432802" cy="6037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968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17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8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776">
                <a:tc>
                  <a:txBody>
                    <a:bodyPr/>
                    <a:lstStyle/>
                    <a:p>
                      <a:pPr marL="63500" marR="154305">
                        <a:lnSpc>
                          <a:spcPct val="108100"/>
                        </a:lnSpc>
                        <a:spcBef>
                          <a:spcPts val="30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" dirty="0">
                          <a:latin typeface="Malgun Gothic"/>
                          <a:cs typeface="Malgun Gothic"/>
                        </a:rPr>
                        <a:t>성명,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</a:t>
                      </a:r>
                      <a:r>
                        <a:rPr lang="en-US" altLang="ko-KR" sz="1000" spc="15" dirty="0">
                          <a:latin typeface="Malgun Gothic"/>
                          <a:cs typeface="Malgun Gothic"/>
                        </a:rPr>
                        <a:t>)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, </a:t>
                      </a:r>
                      <a:r>
                        <a:rPr sz="1000" spc="-37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담당자</a:t>
                      </a:r>
                      <a:r>
                        <a:rPr sz="1000" spc="12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연락처</a:t>
                      </a:r>
                      <a:endParaRPr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3457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미래교육원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교육과정</a:t>
                      </a:r>
                      <a:r>
                        <a:rPr sz="1300" b="1" u="sng" spc="1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5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홍보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</a:txBody>
                  <a:tcPr marL="0" marR="0" marT="17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6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lang="ko-KR" altLang="en-US"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재학 중</a:t>
                      </a:r>
                      <a:endParaRPr sz="1300" dirty="0">
                        <a:latin typeface="Malgun Gothic"/>
                        <a:cs typeface="Malgun Gothic"/>
                      </a:endParaRPr>
                    </a:p>
                  </a:txBody>
                  <a:tcPr marL="0" marR="0" marT="10661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640955" y="7623749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신규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교육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과정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수강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정보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수신이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5661" y="8028472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[교육과정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홍보]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801611" y="8348545"/>
            <a:ext cx="1477063" cy="192645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432820" algn="l"/>
                <a:tab pos="876592" algn="l"/>
                <a:tab pos="1320363" algn="l"/>
              </a:tabLst>
            </a:pPr>
            <a:r>
              <a:rPr sz="1180" spc="118" dirty="0">
                <a:latin typeface="Malgun Gothic"/>
                <a:cs typeface="Malgun Gothic"/>
              </a:rPr>
              <a:t>2</a:t>
            </a:r>
            <a:r>
              <a:rPr sz="1180" spc="-5" dirty="0">
                <a:latin typeface="Malgun Gothic"/>
                <a:cs typeface="Malgun Gothic"/>
              </a:rPr>
              <a:t>0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년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월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일</a:t>
            </a:r>
            <a:endParaRPr sz="1180">
              <a:latin typeface="Malgun Gothic"/>
              <a:cs typeface="Malgun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42072" y="8839019"/>
            <a:ext cx="945136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551544" algn="l"/>
              </a:tabLst>
            </a:pPr>
            <a:r>
              <a:rPr sz="1089" spc="-36" dirty="0">
                <a:latin typeface="Malgun Gothic"/>
                <a:cs typeface="Malgun Gothic"/>
              </a:rPr>
              <a:t>지원자	성명</a:t>
            </a:r>
            <a:r>
              <a:rPr sz="1089" spc="86" dirty="0">
                <a:latin typeface="Malgun Gothic"/>
                <a:cs typeface="Malgun Gothic"/>
              </a:rPr>
              <a:t> </a:t>
            </a:r>
            <a:r>
              <a:rPr sz="1089" spc="109" dirty="0">
                <a:latin typeface="Malgun Gothic"/>
                <a:cs typeface="Malgun Gothic"/>
              </a:rPr>
              <a:t>:</a:t>
            </a:r>
            <a:endParaRPr sz="1089">
              <a:latin typeface="Malgun Gothic"/>
              <a:cs typeface="Malgun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70019" y="8839019"/>
            <a:ext cx="246081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</a:pPr>
            <a:r>
              <a:rPr sz="1089" spc="14" dirty="0">
                <a:latin typeface="Malgun Gothic"/>
                <a:cs typeface="Malgun Gothic"/>
              </a:rPr>
              <a:t>(</a:t>
            </a:r>
            <a:r>
              <a:rPr sz="1089" spc="-36" dirty="0">
                <a:latin typeface="Malgun Gothic"/>
                <a:cs typeface="Malgun Gothic"/>
              </a:rPr>
              <a:t>인</a:t>
            </a:r>
            <a:r>
              <a:rPr sz="1089" spc="14" dirty="0">
                <a:latin typeface="Malgun Gothic"/>
                <a:cs typeface="Malgun Gothic"/>
              </a:rPr>
              <a:t>)</a:t>
            </a:r>
            <a:endParaRPr sz="1089">
              <a:latin typeface="Malgun Gothic"/>
              <a:cs typeface="Malgun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239</TotalTime>
  <Words>930</Words>
  <Application>Microsoft Office PowerPoint</Application>
  <PresentationFormat>A4 용지(210x297mm)</PresentationFormat>
  <Paragraphs>136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11" baseType="lpstr">
      <vt:lpstr>Malgun Gothic</vt:lpstr>
      <vt:lpstr>Malgun Gothic</vt:lpstr>
      <vt:lpstr>연세소제목체</vt:lpstr>
      <vt:lpstr>연세제목체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153</cp:lastModifiedBy>
  <cp:revision>84</cp:revision>
  <dcterms:created xsi:type="dcterms:W3CDTF">2016-07-12T08:49:40Z</dcterms:created>
  <dcterms:modified xsi:type="dcterms:W3CDTF">2024-12-04T07:56:32Z</dcterms:modified>
</cp:coreProperties>
</file>